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116"/>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F4EFE7"/>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0" y="0"/>
            <a:ext cx="201168" cy="6858000"/>
          </a:xfrm>
          <a:prstGeom prst="rect">
            <a:avLst/>
          </a:prstGeom>
          <a:solidFill>
            <a:srgbClr val="B23A2A"/>
          </a:solidFill>
          <a:ln w="12700">
            <a:solidFill>
              <a:srgbClr val="B23A2A"/>
            </a:solidFill>
            <a:prstDash val="solid"/>
          </a:ln>
        </p:spPr>
      </p:sp>
      <p:sp>
        <p:nvSpPr>
          <p:cNvPr id="5" name="Text 3"/>
          <p:cNvSpPr/>
          <p:nvPr/>
        </p:nvSpPr>
        <p:spPr>
          <a:xfrm>
            <a:off x="777240" y="1280160"/>
            <a:ext cx="10058400" cy="365760"/>
          </a:xfrm>
          <a:prstGeom prst="rect">
            <a:avLst/>
          </a:prstGeom>
          <a:noFill/>
          <a:ln/>
        </p:spPr>
        <p:txBody>
          <a:bodyPr wrap="square" rtlCol="0" anchor="ctr"/>
          <a:lstStyle/>
          <a:p>
            <a:pPr indent="0" marL="0">
              <a:buNone/>
            </a:pPr>
            <a:r>
              <a:rPr lang="en-US" sz="1100" b="1" spc="300" kern="0" dirty="0">
                <a:solidFill>
                  <a:srgbClr val="B23A2A"/>
                </a:solidFill>
                <a:latin typeface="Arial" pitchFamily="34" charset="0"/>
                <a:ea typeface="Arial" pitchFamily="34" charset="-122"/>
                <a:cs typeface="Arial" pitchFamily="34" charset="-120"/>
              </a:rPr>
              <a:t>AN ANALOGY ABOUT TOOL CHOICE</a:t>
            </a:r>
            <a:endParaRPr lang="en-US" sz="1100" dirty="0"/>
          </a:p>
        </p:txBody>
      </p:sp>
      <p:sp>
        <p:nvSpPr>
          <p:cNvPr id="6" name="Text 4"/>
          <p:cNvSpPr/>
          <p:nvPr/>
        </p:nvSpPr>
        <p:spPr>
          <a:xfrm>
            <a:off x="777240" y="1828800"/>
            <a:ext cx="10515600" cy="2194560"/>
          </a:xfrm>
          <a:prstGeom prst="rect">
            <a:avLst/>
          </a:prstGeom>
          <a:noFill/>
          <a:ln/>
        </p:spPr>
        <p:txBody>
          <a:bodyPr wrap="square" rtlCol="0" anchor="t"/>
          <a:lstStyle/>
          <a:p>
            <a:pPr indent="0" marL="0">
              <a:buNone/>
            </a:pPr>
            <a:r>
              <a:rPr lang="en-US" sz="5600" b="1" dirty="0">
                <a:solidFill>
                  <a:srgbClr val="F4EFE7"/>
                </a:solidFill>
                <a:latin typeface="Georgia" pitchFamily="34" charset="0"/>
                <a:ea typeface="Georgia" pitchFamily="34" charset="-122"/>
                <a:cs typeface="Georgia" pitchFamily="34" charset="-120"/>
              </a:rPr>
              <a:t>Chat Is the Conversation. Cowork Is the Hands.</a:t>
            </a:r>
            <a:endParaRPr lang="en-US" sz="5600" dirty="0"/>
          </a:p>
        </p:txBody>
      </p:sp>
      <p:sp>
        <p:nvSpPr>
          <p:cNvPr id="7" name="Text 5"/>
          <p:cNvSpPr/>
          <p:nvPr/>
        </p:nvSpPr>
        <p:spPr>
          <a:xfrm>
            <a:off x="777240" y="4206240"/>
            <a:ext cx="8961120" cy="914400"/>
          </a:xfrm>
          <a:prstGeom prst="rect">
            <a:avLst/>
          </a:prstGeom>
          <a:noFill/>
          <a:ln/>
        </p:spPr>
        <p:txBody>
          <a:bodyPr wrap="square" rtlCol="0" anchor="t"/>
          <a:lstStyle/>
          <a:p>
            <a:pPr indent="0" marL="0">
              <a:buNone/>
            </a:pPr>
            <a:r>
              <a:rPr lang="en-US" sz="1800" i="1" dirty="0">
                <a:solidFill>
                  <a:srgbClr val="F4EFE7"/>
                </a:solidFill>
                <a:latin typeface="Georgia" pitchFamily="34" charset="0"/>
                <a:ea typeface="Georgia" pitchFamily="34" charset="-122"/>
                <a:cs typeface="Georgia" pitchFamily="34" charset="-120"/>
              </a:rPr>
              <a:t>Why ChatGPT and Cowork-with-Claude are completely different products.</a:t>
            </a:r>
            <a:endParaRPr lang="en-US" sz="1800" dirty="0"/>
          </a:p>
        </p:txBody>
      </p:sp>
      <p:sp>
        <p:nvSpPr>
          <p:cNvPr id="8" name="Text 6"/>
          <p:cNvSpPr/>
          <p:nvPr/>
        </p:nvSpPr>
        <p:spPr>
          <a:xfrm>
            <a:off x="8686800" y="3840480"/>
            <a:ext cx="3200400" cy="1828800"/>
          </a:xfrm>
          <a:prstGeom prst="rect">
            <a:avLst/>
          </a:prstGeom>
          <a:noFill/>
          <a:ln/>
        </p:spPr>
        <p:txBody>
          <a:bodyPr wrap="square" rtlCol="0" anchor="ctr"/>
          <a:lstStyle/>
          <a:p>
            <a:pPr algn="r" indent="0" marL="0">
              <a:buNone/>
            </a:pPr>
            <a:r>
              <a:rPr lang="en-US" sz="12000" b="1" i="1" dirty="0">
                <a:solidFill>
                  <a:srgbClr val="B23A2A"/>
                </a:solidFill>
                <a:latin typeface="Georgia" pitchFamily="34" charset="0"/>
                <a:ea typeface="Georgia" pitchFamily="34" charset="-122"/>
                <a:cs typeface="Georgia" pitchFamily="34" charset="-120"/>
              </a:rPr>
              <a:t>№ 17</a:t>
            </a:r>
            <a:endParaRPr lang="en-US" sz="12000" dirty="0"/>
          </a:p>
        </p:txBody>
      </p:sp>
      <p:sp>
        <p:nvSpPr>
          <p:cNvPr id="9" name="Text 7"/>
          <p:cNvSpPr/>
          <p:nvPr/>
        </p:nvSpPr>
        <p:spPr>
          <a:xfrm>
            <a:off x="777240" y="6355080"/>
            <a:ext cx="5486400" cy="274320"/>
          </a:xfrm>
          <a:prstGeom prst="rect">
            <a:avLst/>
          </a:prstGeom>
          <a:noFill/>
          <a:ln/>
        </p:spPr>
        <p:txBody>
          <a:bodyPr wrap="square" rtlCol="0" anchor="ctr"/>
          <a:lstStyle/>
          <a:p>
            <a:pPr indent="0" marL="0">
              <a:buNone/>
            </a:pPr>
            <a:r>
              <a:rPr lang="en-US" sz="900" b="1" spc="300" kern="0" dirty="0">
                <a:solidFill>
                  <a:srgbClr val="F4EFE7"/>
                </a:solidFill>
                <a:latin typeface="Arial" pitchFamily="34" charset="0"/>
                <a:ea typeface="Arial" pitchFamily="34" charset="-122"/>
                <a:cs typeface="Arial" pitchFamily="34" charset="-120"/>
              </a:rPr>
              <a:t>Concept deck · № 17 of 18</a:t>
            </a:r>
            <a:endParaRPr lang="en-US" sz="900" dirty="0"/>
          </a:p>
        </p:txBody>
      </p:sp>
      <p:sp>
        <p:nvSpPr>
          <p:cNvPr id="10" name="Text 8"/>
          <p:cNvSpPr/>
          <p:nvPr/>
        </p:nvSpPr>
        <p:spPr>
          <a:xfrm>
            <a:off x="8229600" y="6355080"/>
            <a:ext cx="3200400" cy="274320"/>
          </a:xfrm>
          <a:prstGeom prst="rect">
            <a:avLst/>
          </a:prstGeom>
          <a:noFill/>
          <a:ln/>
        </p:spPr>
        <p:txBody>
          <a:bodyPr wrap="square" rtlCol="0" anchor="ctr"/>
          <a:lstStyle/>
          <a:p>
            <a:pPr algn="r" indent="0" marL="0">
              <a:buNone/>
            </a:pPr>
            <a:r>
              <a:rPr lang="en-US" sz="900" b="1" i="1" spc="200" kern="0" dirty="0">
                <a:solidFill>
                  <a:srgbClr val="B23A2A"/>
                </a:solidFill>
                <a:latin typeface="Arial" pitchFamily="34" charset="0"/>
                <a:ea typeface="Arial" pitchFamily="34" charset="-122"/>
                <a:cs typeface="Arial" pitchFamily="34" charset="-120"/>
              </a:rPr>
              <a:t>petergalloway.com / training</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01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SETUP</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You've used ChatGPT.</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You ask it questions. It gives great answers. You probably think you understand what modern AI can do.</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You don't. Not yet. Because the version you've been using is missing the most important part: hands.</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02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WRONG ASSUMPTION</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“It's just a better version of the same thing.”</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Every executive frames AI on one axis: smarter / dumber.</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There's a second axis nobody mentions in the buy meeting. It's not whether the model is smart. It's whether the model has hands.</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03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ANALOGY</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Imagine your best outside consultant.</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Mode 1: speakerphone. You call them. They listen. They give brilliant advice. You hang up. You go execute. That's ChatGPT.</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Mode 2: badge access. Same consultant, same brain. But now they sit at the desk next to you. They open your files, talk to your tools, draft the deck, send the invite, ping the team. That's Cowork.</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04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MATH</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Saves 30 minutes  vs.  eliminates the task.</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A ChatGPT-style tool saves you ~30 minutes on a task you'd otherwise have done yourself.</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A Cowork-style tool eliminates the task entirely — because it can actually do the work, not just describe how.</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05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REFRAME</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Stop asking “is the model smart?”</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Every frontier model is smart now. That's a finished question.</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question is: can it act? Can it see your files, touch your systems, ship finished work product? That's the line between a $20-a-month consumer tool and a category-defining business capability.</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EFE7"/>
        </a:solidFill>
      </p:bgPr>
    </p:bg>
    <p:spTree>
      <p:nvGrpSpPr>
        <p:cNvPr id="1" name=""/>
        <p:cNvGrpSpPr/>
        <p:nvPr/>
      </p:nvGrpSpPr>
      <p:grpSpPr>
        <a:xfrm>
          <a:off x="0" y="0"/>
          <a:ext cx="0" cy="0"/>
          <a:chOff x="0" y="0"/>
          <a:chExt cx="0" cy="0"/>
        </a:xfrm>
      </p:grpSpPr>
      <p:sp>
        <p:nvSpPr>
          <p:cNvPr id="2" name="Shape 0"/>
          <p:cNvSpPr/>
          <p:nvPr/>
        </p:nvSpPr>
        <p:spPr>
          <a:xfrm>
            <a:off x="9930384" y="329184"/>
            <a:ext cx="100584" cy="100584"/>
          </a:xfrm>
          <a:prstGeom prst="ellipse">
            <a:avLst/>
          </a:prstGeom>
          <a:solidFill>
            <a:srgbClr val="B23A2A"/>
          </a:solidFill>
          <a:ln w="12700">
            <a:solidFill>
              <a:srgbClr val="B23A2A"/>
            </a:solidFill>
            <a:prstDash val="solid"/>
          </a:ln>
        </p:spPr>
      </p:sp>
      <p:sp>
        <p:nvSpPr>
          <p:cNvPr id="3" name="Text 1"/>
          <p:cNvSpPr/>
          <p:nvPr/>
        </p:nvSpPr>
        <p:spPr>
          <a:xfrm>
            <a:off x="10085832" y="256032"/>
            <a:ext cx="2011680" cy="228600"/>
          </a:xfrm>
          <a:prstGeom prst="rect">
            <a:avLst/>
          </a:prstGeom>
          <a:noFill/>
          <a:ln/>
        </p:spPr>
        <p:txBody>
          <a:bodyPr wrap="square" rtlCol="0" anchor="ctr"/>
          <a:lstStyle/>
          <a:p>
            <a:pPr algn="l" indent="0" marL="0">
              <a:buNone/>
            </a:pPr>
            <a:r>
              <a:rPr lang="en-US" sz="900" b="1" spc="300" kern="0" dirty="0">
                <a:solidFill>
                  <a:srgbClr val="0F1116"/>
                </a:solidFill>
                <a:latin typeface="Arial" pitchFamily="34" charset="0"/>
                <a:ea typeface="Arial" pitchFamily="34" charset="-122"/>
                <a:cs typeface="Arial" pitchFamily="34" charset="-120"/>
              </a:rPr>
              <a:t>PETER GALLOWAY</a:t>
            </a:r>
            <a:endParaRPr lang="en-US" sz="900" dirty="0"/>
          </a:p>
        </p:txBody>
      </p:sp>
      <p:sp>
        <p:nvSpPr>
          <p:cNvPr id="4" name="Shape 2"/>
          <p:cNvSpPr/>
          <p:nvPr/>
        </p:nvSpPr>
        <p:spPr>
          <a:xfrm>
            <a:off x="777240" y="960120"/>
            <a:ext cx="548640" cy="36576"/>
          </a:xfrm>
          <a:prstGeom prst="rect">
            <a:avLst/>
          </a:prstGeom>
          <a:solidFill>
            <a:srgbClr val="B23A2A"/>
          </a:solidFill>
          <a:ln w="12700">
            <a:solidFill>
              <a:srgbClr val="B23A2A"/>
            </a:solidFill>
            <a:prstDash val="solid"/>
          </a:ln>
        </p:spPr>
      </p:sp>
      <p:sp>
        <p:nvSpPr>
          <p:cNvPr id="5" name="Text 3"/>
          <p:cNvSpPr/>
          <p:nvPr/>
        </p:nvSpPr>
        <p:spPr>
          <a:xfrm>
            <a:off x="10058400" y="914400"/>
            <a:ext cx="1097280" cy="274320"/>
          </a:xfrm>
          <a:prstGeom prst="rect">
            <a:avLst/>
          </a:prstGeom>
          <a:noFill/>
          <a:ln/>
        </p:spPr>
        <p:txBody>
          <a:bodyPr wrap="square" rtlCol="0" anchor="ctr"/>
          <a:lstStyle/>
          <a:p>
            <a:pPr algn="r" indent="0" marL="0">
              <a:buNone/>
            </a:pPr>
            <a:r>
              <a:rPr lang="en-US" sz="1000" b="1" spc="300" kern="0" dirty="0">
                <a:solidFill>
                  <a:srgbClr val="6B6557"/>
                </a:solidFill>
                <a:latin typeface="Arial" pitchFamily="34" charset="0"/>
                <a:ea typeface="Arial" pitchFamily="34" charset="-122"/>
                <a:cs typeface="Arial" pitchFamily="34" charset="-120"/>
              </a:rPr>
              <a:t>№ 06 / 06</a:t>
            </a:r>
            <a:endParaRPr lang="en-US" sz="1000" dirty="0"/>
          </a:p>
        </p:txBody>
      </p:sp>
      <p:sp>
        <p:nvSpPr>
          <p:cNvPr id="6" name="Text 4"/>
          <p:cNvSpPr/>
          <p:nvPr/>
        </p:nvSpPr>
        <p:spPr>
          <a:xfrm>
            <a:off x="777240" y="1097280"/>
            <a:ext cx="8229600" cy="365760"/>
          </a:xfrm>
          <a:prstGeom prst="rect">
            <a:avLst/>
          </a:prstGeom>
          <a:noFill/>
          <a:ln/>
        </p:spPr>
        <p:txBody>
          <a:bodyPr wrap="square" rtlCol="0" anchor="ctr"/>
          <a:lstStyle/>
          <a:p>
            <a:pPr indent="0" marL="0">
              <a:buNone/>
            </a:pPr>
            <a:r>
              <a:rPr lang="en-US" sz="1200" b="1" spc="300" kern="0" dirty="0">
                <a:solidFill>
                  <a:srgbClr val="B23A2A"/>
                </a:solidFill>
                <a:latin typeface="Arial" pitchFamily="34" charset="0"/>
                <a:ea typeface="Arial" pitchFamily="34" charset="-122"/>
                <a:cs typeface="Arial" pitchFamily="34" charset="-120"/>
              </a:rPr>
              <a:t>THE TAKEAWAY</a:t>
            </a:r>
            <a:endParaRPr lang="en-US" sz="1200" dirty="0"/>
          </a:p>
        </p:txBody>
      </p:sp>
      <p:sp>
        <p:nvSpPr>
          <p:cNvPr id="7" name="Text 5"/>
          <p:cNvSpPr/>
          <p:nvPr/>
        </p:nvSpPr>
        <p:spPr>
          <a:xfrm>
            <a:off x="777240" y="1554480"/>
            <a:ext cx="10515600" cy="1463040"/>
          </a:xfrm>
          <a:prstGeom prst="rect">
            <a:avLst/>
          </a:prstGeom>
          <a:noFill/>
          <a:ln/>
        </p:spPr>
        <p:txBody>
          <a:bodyPr wrap="square" rtlCol="0" anchor="t"/>
          <a:lstStyle/>
          <a:p>
            <a:pPr indent="0" marL="0">
              <a:buNone/>
            </a:pPr>
            <a:r>
              <a:rPr lang="en-US" sz="4000" b="1" dirty="0">
                <a:solidFill>
                  <a:srgbClr val="0F1116"/>
                </a:solidFill>
                <a:latin typeface="Georgia" pitchFamily="34" charset="0"/>
                <a:ea typeface="Georgia" pitchFamily="34" charset="-122"/>
                <a:cs typeface="Georgia" pitchFamily="34" charset="-120"/>
              </a:rPr>
              <a:t>You're not paying for a brain. You're paying for a teammate.</a:t>
            </a:r>
            <a:endParaRPr lang="en-US" sz="4000" dirty="0"/>
          </a:p>
        </p:txBody>
      </p:sp>
      <p:sp>
        <p:nvSpPr>
          <p:cNvPr id="8" name="Text 6"/>
          <p:cNvSpPr/>
          <p:nvPr/>
        </p:nvSpPr>
        <p:spPr>
          <a:xfrm>
            <a:off x="777240" y="3200400"/>
            <a:ext cx="10058400" cy="2743200"/>
          </a:xfrm>
          <a:prstGeom prst="rect">
            <a:avLst/>
          </a:prstGeom>
          <a:noFill/>
          <a:ln/>
        </p:spPr>
        <p:txBody>
          <a:bodyPr wrap="square" rtlCol="0" anchor="t"/>
          <a:lstStyle/>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Remember the axis the room forgot.</a:t>
            </a:r>
            <a:endParaRPr lang="en-US" sz="1900" dirty="0"/>
          </a:p>
          <a:p>
            <a:pPr indent="0" marL="0">
              <a:spcAft>
                <a:spcPts val="800"/>
              </a:spcAft>
              <a:buNone/>
            </a:pPr>
            <a:endParaRPr lang="en-US" sz="1900" dirty="0"/>
          </a:p>
          <a:p>
            <a:pPr indent="0" marL="0">
              <a:spcAft>
                <a:spcPts val="800"/>
              </a:spcAft>
              <a:buNone/>
            </a:pPr>
            <a:r>
              <a:rPr lang="en-US" sz="1900" dirty="0">
                <a:solidFill>
                  <a:srgbClr val="2A2D33"/>
                </a:solidFill>
                <a:latin typeface="Georgia" pitchFamily="34" charset="0"/>
                <a:ea typeface="Georgia" pitchFamily="34" charset="-122"/>
                <a:cs typeface="Georgia" pitchFamily="34" charset="-120"/>
              </a:rPr>
              <a:t>The consultant on speakerphone is useful. The consultant with badge access changes the company.</a:t>
            </a:r>
            <a:endParaRPr lang="en-US" sz="1900" dirty="0"/>
          </a:p>
        </p:txBody>
      </p:sp>
      <p:sp>
        <p:nvSpPr>
          <p:cNvPr id="9" name="Text 7"/>
          <p:cNvSpPr/>
          <p:nvPr/>
        </p:nvSpPr>
        <p:spPr>
          <a:xfrm>
            <a:off x="457200" y="6400800"/>
            <a:ext cx="3657600" cy="228600"/>
          </a:xfrm>
          <a:prstGeom prst="rect">
            <a:avLst/>
          </a:prstGeom>
          <a:noFill/>
          <a:ln/>
        </p:spPr>
        <p:txBody>
          <a:bodyPr wrap="square" rtlCol="0" anchor="ctr"/>
          <a:lstStyle/>
          <a:p>
            <a:pPr algn="l" indent="0" marL="0">
              <a:buNone/>
            </a:pPr>
            <a:r>
              <a:rPr lang="en-US" sz="800" i="1" dirty="0">
                <a:solidFill>
                  <a:srgbClr val="6B6557"/>
                </a:solidFill>
                <a:latin typeface="Arial" pitchFamily="34" charset="0"/>
                <a:ea typeface="Arial" pitchFamily="34" charset="-122"/>
                <a:cs typeface="Arial" pitchFamily="34" charset="-120"/>
              </a:rPr>
              <a:t>Peter Galloway</a:t>
            </a:r>
            <a:endParaRPr lang="en-US" sz="800" dirty="0"/>
          </a:p>
        </p:txBody>
      </p:sp>
      <p:sp>
        <p:nvSpPr>
          <p:cNvPr id="10" name="Text 8"/>
          <p:cNvSpPr/>
          <p:nvPr/>
        </p:nvSpPr>
        <p:spPr>
          <a:xfrm>
            <a:off x="7772400" y="6400800"/>
            <a:ext cx="4297680" cy="228600"/>
          </a:xfrm>
          <a:prstGeom prst="rect">
            <a:avLst/>
          </a:prstGeom>
          <a:noFill/>
          <a:ln/>
        </p:spPr>
        <p:txBody>
          <a:bodyPr wrap="square" rtlCol="0" anchor="ctr"/>
          <a:lstStyle/>
          <a:p>
            <a:pPr algn="r" indent="0" marL="0">
              <a:buNone/>
            </a:pPr>
            <a:r>
              <a:rPr lang="en-US" sz="800" i="1" dirty="0">
                <a:solidFill>
                  <a:srgbClr val="6B6557"/>
                </a:solidFill>
                <a:latin typeface="Arial" pitchFamily="34" charset="0"/>
                <a:ea typeface="Arial" pitchFamily="34" charset="-122"/>
                <a:cs typeface="Arial" pitchFamily="34" charset="-120"/>
              </a:rPr>
              <a:t>Internal note · Analogy Catalog · № 17</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Chat Is the Conversation. Cowork Is the Hands. · Peter Galloway</dc:title>
  <dc:subject>An analogy about tool choice</dc:subject>
  <dc:creator>Peter Galloway</dc:creator>
  <cp:lastModifiedBy>Peter Galloway</cp:lastModifiedBy>
  <cp:revision>1</cp:revision>
  <dcterms:created xsi:type="dcterms:W3CDTF">2026-05-29T09:50:56Z</dcterms:created>
  <dcterms:modified xsi:type="dcterms:W3CDTF">2026-05-29T09:50:56Z</dcterms:modified>
</cp:coreProperties>
</file>