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116"/>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4A6B7C"/>
          </a:solidFill>
          <a:ln w="12700">
            <a:solidFill>
              <a:srgbClr val="4A6B7C"/>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F4EFE7"/>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0" y="0"/>
            <a:ext cx="201168" cy="6858000"/>
          </a:xfrm>
          <a:prstGeom prst="rect">
            <a:avLst/>
          </a:prstGeom>
          <a:solidFill>
            <a:srgbClr val="4A6B7C"/>
          </a:solidFill>
          <a:ln w="12700">
            <a:solidFill>
              <a:srgbClr val="4A6B7C"/>
            </a:solidFill>
            <a:prstDash val="solid"/>
          </a:ln>
        </p:spPr>
      </p:sp>
      <p:sp>
        <p:nvSpPr>
          <p:cNvPr id="5" name="Text 3"/>
          <p:cNvSpPr/>
          <p:nvPr/>
        </p:nvSpPr>
        <p:spPr>
          <a:xfrm>
            <a:off x="777240" y="1280160"/>
            <a:ext cx="10058400" cy="365760"/>
          </a:xfrm>
          <a:prstGeom prst="rect">
            <a:avLst/>
          </a:prstGeom>
          <a:noFill/>
          <a:ln/>
        </p:spPr>
        <p:txBody>
          <a:bodyPr wrap="square" rtlCol="0" anchor="ctr"/>
          <a:lstStyle/>
          <a:p>
            <a:pPr indent="0" marL="0">
              <a:buNone/>
            </a:pPr>
            <a:r>
              <a:rPr lang="en-US" sz="1100" b="1" spc="300" kern="0" dirty="0">
                <a:solidFill>
                  <a:srgbClr val="4A6B7C"/>
                </a:solidFill>
                <a:latin typeface="Arial" pitchFamily="34" charset="0"/>
                <a:ea typeface="Arial" pitchFamily="34" charset="-122"/>
                <a:cs typeface="Arial" pitchFamily="34" charset="-120"/>
              </a:rPr>
              <a:t>AN ANALOGY ABOUT DEFERRED-HIRE ECONOMICS</a:t>
            </a:r>
            <a:endParaRPr lang="en-US" sz="1100" dirty="0"/>
          </a:p>
        </p:txBody>
      </p:sp>
      <p:sp>
        <p:nvSpPr>
          <p:cNvPr id="6" name="Text 4"/>
          <p:cNvSpPr/>
          <p:nvPr/>
        </p:nvSpPr>
        <p:spPr>
          <a:xfrm>
            <a:off x="777240" y="1828800"/>
            <a:ext cx="10515600" cy="2194560"/>
          </a:xfrm>
          <a:prstGeom prst="rect">
            <a:avLst/>
          </a:prstGeom>
          <a:noFill/>
          <a:ln/>
        </p:spPr>
        <p:txBody>
          <a:bodyPr wrap="square" rtlCol="0" anchor="t"/>
          <a:lstStyle/>
          <a:p>
            <a:pPr indent="0" marL="0">
              <a:buNone/>
            </a:pPr>
            <a:r>
              <a:rPr lang="en-US" sz="5600" b="1" dirty="0">
                <a:solidFill>
                  <a:srgbClr val="F4EFE7"/>
                </a:solidFill>
                <a:latin typeface="Georgia" pitchFamily="34" charset="0"/>
                <a:ea typeface="Georgia" pitchFamily="34" charset="-122"/>
                <a:cs typeface="Georgia" pitchFamily="34" charset="-120"/>
              </a:rPr>
              <a:t>The First Three Hires You Don't Make</a:t>
            </a:r>
            <a:endParaRPr lang="en-US" sz="5600" dirty="0"/>
          </a:p>
        </p:txBody>
      </p:sp>
      <p:sp>
        <p:nvSpPr>
          <p:cNvPr id="7" name="Text 5"/>
          <p:cNvSpPr/>
          <p:nvPr/>
        </p:nvSpPr>
        <p:spPr>
          <a:xfrm>
            <a:off x="777240" y="4206240"/>
            <a:ext cx="8961120" cy="914400"/>
          </a:xfrm>
          <a:prstGeom prst="rect">
            <a:avLst/>
          </a:prstGeom>
          <a:noFill/>
          <a:ln/>
        </p:spPr>
        <p:txBody>
          <a:bodyPr wrap="square" rtlCol="0" anchor="t"/>
          <a:lstStyle/>
          <a:p>
            <a:pPr indent="0" marL="0">
              <a:buNone/>
            </a:pPr>
            <a:r>
              <a:rPr lang="en-US" sz="1800" i="1" dirty="0">
                <a:solidFill>
                  <a:srgbClr val="F4EFE7"/>
                </a:solidFill>
                <a:latin typeface="Georgia" pitchFamily="34" charset="0"/>
                <a:ea typeface="Georgia" pitchFamily="34" charset="-122"/>
                <a:cs typeface="Georgia" pitchFamily="34" charset="-120"/>
              </a:rPr>
              <a:t>A new way to look at your next $270K of headcount budget.</a:t>
            </a:r>
            <a:endParaRPr lang="en-US" sz="1800" dirty="0"/>
          </a:p>
        </p:txBody>
      </p:sp>
      <p:sp>
        <p:nvSpPr>
          <p:cNvPr id="8" name="Text 6"/>
          <p:cNvSpPr/>
          <p:nvPr/>
        </p:nvSpPr>
        <p:spPr>
          <a:xfrm>
            <a:off x="8686800" y="3840480"/>
            <a:ext cx="3200400" cy="1828800"/>
          </a:xfrm>
          <a:prstGeom prst="rect">
            <a:avLst/>
          </a:prstGeom>
          <a:noFill/>
          <a:ln/>
        </p:spPr>
        <p:txBody>
          <a:bodyPr wrap="square" rtlCol="0" anchor="ctr"/>
          <a:lstStyle/>
          <a:p>
            <a:pPr algn="r" indent="0" marL="0">
              <a:buNone/>
            </a:pPr>
            <a:r>
              <a:rPr lang="en-US" sz="12000" b="1" i="1" dirty="0">
                <a:solidFill>
                  <a:srgbClr val="4A6B7C"/>
                </a:solidFill>
                <a:latin typeface="Georgia" pitchFamily="34" charset="0"/>
                <a:ea typeface="Georgia" pitchFamily="34" charset="-122"/>
                <a:cs typeface="Georgia" pitchFamily="34" charset="-120"/>
              </a:rPr>
              <a:t>№ 16</a:t>
            </a:r>
            <a:endParaRPr lang="en-US" sz="12000" dirty="0"/>
          </a:p>
        </p:txBody>
      </p:sp>
      <p:sp>
        <p:nvSpPr>
          <p:cNvPr id="9" name="Text 7"/>
          <p:cNvSpPr/>
          <p:nvPr/>
        </p:nvSpPr>
        <p:spPr>
          <a:xfrm>
            <a:off x="777240" y="6355080"/>
            <a:ext cx="5486400" cy="274320"/>
          </a:xfrm>
          <a:prstGeom prst="rect">
            <a:avLst/>
          </a:prstGeom>
          <a:noFill/>
          <a:ln/>
        </p:spPr>
        <p:txBody>
          <a:bodyPr wrap="square" rtlCol="0" anchor="ctr"/>
          <a:lstStyle/>
          <a:p>
            <a:pPr indent="0" marL="0">
              <a:buNone/>
            </a:pPr>
            <a:r>
              <a:rPr lang="en-US" sz="900" b="1" spc="300" kern="0" dirty="0">
                <a:solidFill>
                  <a:srgbClr val="F4EFE7"/>
                </a:solidFill>
                <a:latin typeface="Arial" pitchFamily="34" charset="0"/>
                <a:ea typeface="Arial" pitchFamily="34" charset="-122"/>
                <a:cs typeface="Arial" pitchFamily="34" charset="-120"/>
              </a:rPr>
              <a:t>Concept deck · № 16 of 18</a:t>
            </a:r>
            <a:endParaRPr lang="en-US" sz="900" dirty="0"/>
          </a:p>
        </p:txBody>
      </p:sp>
      <p:sp>
        <p:nvSpPr>
          <p:cNvPr id="10" name="Text 8"/>
          <p:cNvSpPr/>
          <p:nvPr/>
        </p:nvSpPr>
        <p:spPr>
          <a:xfrm>
            <a:off x="8229600" y="6355080"/>
            <a:ext cx="3200400" cy="274320"/>
          </a:xfrm>
          <a:prstGeom prst="rect">
            <a:avLst/>
          </a:prstGeom>
          <a:noFill/>
          <a:ln/>
        </p:spPr>
        <p:txBody>
          <a:bodyPr wrap="square" rtlCol="0" anchor="ctr"/>
          <a:lstStyle/>
          <a:p>
            <a:pPr algn="r" indent="0" marL="0">
              <a:buNone/>
            </a:pPr>
            <a:r>
              <a:rPr lang="en-US" sz="900" b="1" i="1" spc="200" kern="0" dirty="0">
                <a:solidFill>
                  <a:srgbClr val="4A6B7C"/>
                </a:solidFill>
                <a:latin typeface="Arial" pitchFamily="34" charset="0"/>
                <a:ea typeface="Arial" pitchFamily="34" charset="-122"/>
                <a:cs typeface="Arial" pitchFamily="34" charset="-120"/>
              </a:rPr>
              <a:t>petergalloway.com / training</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4A6B7C"/>
          </a:solidFill>
          <a:ln w="12700">
            <a:solidFill>
              <a:srgbClr val="4A6B7C"/>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01 / 07</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4A6B7C"/>
                </a:solidFill>
                <a:latin typeface="Arial" pitchFamily="34" charset="0"/>
                <a:ea typeface="Arial" pitchFamily="34" charset="-122"/>
                <a:cs typeface="Arial" pitchFamily="34" charset="-120"/>
              </a:rPr>
              <a:t>THE STORY</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A 28-year-old in Berlin runs a 7-agent software factory.</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She approves checkpoints from her phone at midnight. Her workspace has no desk, no city, no fixed machine — any screen is a terminal.</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Last month she quoted $28,000 for a scope a local agency priced at $74,000. She won the deal.</a:t>
            </a:r>
            <a:endParaRPr lang="en-US" sz="1900" dirty="0"/>
          </a:p>
        </p:txBody>
      </p:sp>
      <p:sp>
        <p:nvSpPr>
          <p:cNvPr id="9" name="Text 7"/>
          <p:cNvSpPr/>
          <p:nvPr/>
        </p:nvSpPr>
        <p:spPr>
          <a:xfrm>
            <a:off x="777240" y="5989320"/>
            <a:ext cx="6400800" cy="274320"/>
          </a:xfrm>
          <a:prstGeom prst="rect">
            <a:avLst/>
          </a:prstGeom>
          <a:noFill/>
          <a:ln/>
        </p:spPr>
        <p:txBody>
          <a:bodyPr wrap="square" rtlCol="0" anchor="ctr"/>
          <a:lstStyle/>
          <a:p>
            <a:pPr indent="0" marL="0">
              <a:buNone/>
            </a:pPr>
            <a:r>
              <a:rPr lang="en-US" sz="1000" b="1" spc="200" kern="0" dirty="0">
                <a:solidFill>
                  <a:srgbClr val="4A6B7C"/>
                </a:solidFill>
                <a:latin typeface="Arial" pitchFamily="34" charset="0"/>
                <a:ea typeface="Arial" pitchFamily="34" charset="-122"/>
                <a:cs typeface="Arial" pitchFamily="34" charset="-120"/>
              </a:rPr>
              <a:t>@Argona0x · May 26, 2026</a:t>
            </a:r>
            <a:endParaRPr lang="en-US" sz="1000" dirty="0"/>
          </a:p>
        </p:txBody>
      </p:sp>
      <p:sp>
        <p:nvSpPr>
          <p:cNvPr id="10" name="Text 8"/>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1" name="Text 9"/>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16</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4A6B7C"/>
          </a:solidFill>
          <a:ln w="12700">
            <a:solidFill>
              <a:srgbClr val="4A6B7C"/>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02 / 07</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4A6B7C"/>
                </a:solidFill>
                <a:latin typeface="Arial" pitchFamily="34" charset="0"/>
                <a:ea typeface="Arial" pitchFamily="34" charset="-122"/>
                <a:cs typeface="Arial" pitchFamily="34" charset="-120"/>
              </a:rPr>
              <a:t>THE SETUP</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$270,000.</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Every founder has the same first-three-hires conversation by month 18:</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   ·  Chief of Staff — $120K</a:t>
            </a: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   ·  Ops Coordinator — $70K</a:t>
            </a: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   ·  Junior Analyst — $80K</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The CFO has the spreadsheet. You've had this conversation three times this year.</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16</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4A6B7C"/>
          </a:solidFill>
          <a:ln w="12700">
            <a:solidFill>
              <a:srgbClr val="4A6B7C"/>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03 / 07</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4A6B7C"/>
                </a:solidFill>
                <a:latin typeface="Arial" pitchFamily="34" charset="0"/>
                <a:ea typeface="Arial" pitchFamily="34" charset="-122"/>
                <a:cs typeface="Arial" pitchFamily="34" charset="-120"/>
              </a:rPr>
              <a:t>THE WRONG QUESTION</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“Who do we hire first?”</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Every COO in America is asking this. It's the wrong question.</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16</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4A6B7C"/>
          </a:solidFill>
          <a:ln w="12700">
            <a:solidFill>
              <a:srgbClr val="4A6B7C"/>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04 / 07</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4A6B7C"/>
                </a:solidFill>
                <a:latin typeface="Arial" pitchFamily="34" charset="0"/>
                <a:ea typeface="Arial" pitchFamily="34" charset="-122"/>
                <a:cs typeface="Arial" pitchFamily="34" charset="-120"/>
              </a:rPr>
              <a:t>THE ANALOGY</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You wouldn't hire a stenographer in 2026.</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The job didn't disappear — it got absorbed into a feature inside a tool that costs $20 a month.</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Those first three hires are stenographers. Not because nobody does the work — somebody does — but because the work got absorbed into a stack you're already paying for.</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16</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4A6B7C"/>
          </a:solidFill>
          <a:ln w="12700">
            <a:solidFill>
              <a:srgbClr val="4A6B7C"/>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05 / 07</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4A6B7C"/>
                </a:solidFill>
                <a:latin typeface="Arial" pitchFamily="34" charset="0"/>
                <a:ea typeface="Arial" pitchFamily="34" charset="-122"/>
                <a:cs typeface="Arial" pitchFamily="34" charset="-120"/>
              </a:rPr>
              <a:t>THE MATH</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$270K vs $8K.</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$270,000 in headcount, six months to ramp.</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$8,000 a year in Claude + Cowork seats, productive Friday.</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The 33-to-1 cost ratio isn't the point. The point is speed — and which work you defer first.</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4A6B7C"/>
          </a:solidFill>
          <a:ln w="12700">
            <a:solidFill>
              <a:srgbClr val="4A6B7C"/>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06 / 07</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4A6B7C"/>
                </a:solidFill>
                <a:latin typeface="Arial" pitchFamily="34" charset="0"/>
                <a:ea typeface="Arial" pitchFamily="34" charset="-122"/>
                <a:cs typeface="Arial" pitchFamily="34" charset="-120"/>
              </a:rPr>
              <a:t>THE REFRAME</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Not a cut. An investment.</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The next three hires you don't make are an investment, not a cut.</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The capital you would have spent funds the ONE strategic hire who runs the agent stack the other three would have been. Their job description has the words “with AI assistance” in every sentence.</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16</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4A6B7C"/>
          </a:solidFill>
          <a:ln w="12700">
            <a:solidFill>
              <a:srgbClr val="4A6B7C"/>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07 / 07</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4A6B7C"/>
                </a:solidFill>
                <a:latin typeface="Arial" pitchFamily="34" charset="0"/>
                <a:ea typeface="Arial" pitchFamily="34" charset="-122"/>
                <a:cs typeface="Arial" pitchFamily="34" charset="-120"/>
              </a:rPr>
              <a:t>THE TAKEAWAY</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“What's the agent-first version of this role?”</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When your COO brings the next ops headcount ask, the question to send back isn't “do we need it?”</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It's: “What's the agent-first version of this role?”</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That question alone — asked consistently for 12 months — reshapes your org chart more than any reorg.</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16</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First Three Hires You Don't Make · Peter Galloway</dc:title>
  <dc:subject>An analogy about deferred-hire economics</dc:subject>
  <dc:creator>Peter Galloway</dc:creator>
  <cp:lastModifiedBy>Peter Galloway</cp:lastModifiedBy>
  <cp:revision>1</cp:revision>
  <dcterms:created xsi:type="dcterms:W3CDTF">2026-05-29T09:50:56Z</dcterms:created>
  <dcterms:modified xsi:type="dcterms:W3CDTF">2026-05-29T09:50:56Z</dcterms:modified>
</cp:coreProperties>
</file>