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10A0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Shape 1"/>
          <p:cNvSpPr/>
          <p:nvPr/>
        </p:nvSpPr>
        <p:spPr>
          <a:xfrm>
            <a:off x="365760" y="0"/>
            <a:ext cx="73152" cy="6858000"/>
          </a:xfrm>
          <a:prstGeom prst="rect">
            <a:avLst/>
          </a:prstGeom>
          <a:solidFill>
            <a:srgbClr val="9F8FB5"/>
          </a:solidFill>
          <a:ln w="12700">
            <a:solidFill>
              <a:srgbClr val="9F8FB5"/>
            </a:solidFill>
            <a:prstDash val="solid"/>
          </a:ln>
        </p:spPr>
      </p:sp>
      <p:sp>
        <p:nvSpPr>
          <p:cNvPr id="4" name="Text 2"/>
          <p:cNvSpPr/>
          <p:nvPr/>
        </p:nvSpPr>
        <p:spPr>
          <a:xfrm>
            <a:off x="914400" y="1325880"/>
            <a:ext cx="10058400" cy="457200"/>
          </a:xfrm>
          <a:prstGeom prst="rect">
            <a:avLst/>
          </a:prstGeom>
          <a:noFill/>
          <a:ln/>
        </p:spPr>
        <p:txBody>
          <a:bodyPr wrap="square" lIns="0" tIns="0" rIns="0" bIns="0" rtlCol="0" anchor="ctr"/>
          <a:lstStyle/>
          <a:p>
            <a:pPr indent="0" marL="0">
              <a:buNone/>
            </a:pPr>
            <a:r>
              <a:rPr lang="en-US" sz="1400" b="1" spc="600" kern="0" dirty="0">
                <a:solidFill>
                  <a:srgbClr val="E45565"/>
                </a:solidFill>
                <a:latin typeface="Calibri" pitchFamily="34" charset="0"/>
                <a:ea typeface="Calibri" pitchFamily="34" charset="-122"/>
                <a:cs typeface="Calibri" pitchFamily="34" charset="-120"/>
              </a:rPr>
              <a:t>AN ANALOGY ABOUT SCALING AI</a:t>
            </a:r>
            <a:endParaRPr lang="en-US" sz="1400" dirty="0"/>
          </a:p>
        </p:txBody>
      </p:sp>
      <p:sp>
        <p:nvSpPr>
          <p:cNvPr id="5" name="Text 3"/>
          <p:cNvSpPr/>
          <p:nvPr/>
        </p:nvSpPr>
        <p:spPr>
          <a:xfrm>
            <a:off x="914400" y="1828800"/>
            <a:ext cx="10332720" cy="109728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The AI Vampires.</a:t>
            </a:r>
            <a:endParaRPr lang="en-US" sz="5400" dirty="0"/>
          </a:p>
        </p:txBody>
      </p:sp>
      <p:sp>
        <p:nvSpPr>
          <p:cNvPr id="6" name="Text 4"/>
          <p:cNvSpPr/>
          <p:nvPr/>
        </p:nvSpPr>
        <p:spPr>
          <a:xfrm>
            <a:off x="914400" y="3108960"/>
            <a:ext cx="9601200" cy="1280160"/>
          </a:xfrm>
          <a:prstGeom prst="rect">
            <a:avLst/>
          </a:prstGeom>
          <a:noFill/>
          <a:ln/>
        </p:spPr>
        <p:txBody>
          <a:bodyPr wrap="square" lIns="0" tIns="0" rIns="0" bIns="0" rtlCol="0" anchor="ctr"/>
          <a:lstStyle/>
          <a:p>
            <a:pPr indent="0" marL="0">
              <a:buNone/>
            </a:pPr>
            <a:r>
              <a:rPr lang="en-US" sz="2100" dirty="0">
                <a:solidFill>
                  <a:srgbClr val="F2EDED"/>
                </a:solidFill>
                <a:latin typeface="Calibri" pitchFamily="34" charset="0"/>
                <a:ea typeface="Calibri" pitchFamily="34" charset="-122"/>
                <a:cs typeface="Calibri" pitchFamily="34" charset="-120"/>
              </a:rPr>
              <a:t>Why the best performers don't use AI like a calculator. They run it like a foreman.</a:t>
            </a:r>
            <a:endParaRPr lang="en-US" sz="2100" dirty="0"/>
          </a:p>
        </p:txBody>
      </p:sp>
      <p:pic>
        <p:nvPicPr>
          <p:cNvPr id="7" name="Image 0" descr="preencoded.png">    </p:cNvPr>
          <p:cNvPicPr>
            <a:picLocks noChangeAspect="1"/>
          </p:cNvPicPr>
          <p:nvPr/>
        </p:nvPicPr>
        <p:blipFill>
          <a:blip r:embed="rId1"/>
          <a:stretch>
            <a:fillRect/>
          </a:stretch>
        </p:blipFill>
        <p:spPr>
          <a:xfrm>
            <a:off x="9692640" y="4572000"/>
            <a:ext cx="1645920" cy="164592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F2EDED"/>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F2EDED"/>
                </a:solidFill>
                <a:latin typeface="Calibri" pitchFamily="34" charset="0"/>
                <a:ea typeface="Calibri" pitchFamily="34" charset="-122"/>
                <a:cs typeface="Calibri" pitchFamily="34" charset="-120"/>
              </a:rPr>
              <a:t>Internal note  ·  Analogy Catalog</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DED"/>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C8334C"/>
                </a:solidFill>
                <a:latin typeface="Calibri" pitchFamily="34" charset="0"/>
                <a:ea typeface="Calibri" pitchFamily="34" charset="-122"/>
                <a:cs typeface="Calibri" pitchFamily="34" charset="-120"/>
              </a:rPr>
              <a:t>WHAT'S HAPPENING IN SILICON VALLEY</a:t>
            </a:r>
            <a:endParaRPr lang="en-US" sz="1200" dirty="0"/>
          </a:p>
        </p:txBody>
      </p:sp>
      <p:sp>
        <p:nvSpPr>
          <p:cNvPr id="4" name="Text 2"/>
          <p:cNvSpPr/>
          <p:nvPr/>
        </p:nvSpPr>
        <p:spPr>
          <a:xfrm>
            <a:off x="777240" y="914400"/>
            <a:ext cx="10972800" cy="822960"/>
          </a:xfrm>
          <a:prstGeom prst="rect">
            <a:avLst/>
          </a:prstGeom>
          <a:noFill/>
          <a:ln/>
        </p:spPr>
        <p:txBody>
          <a:bodyPr wrap="square" lIns="0" tIns="0" rIns="0" bIns="0" rtlCol="0" anchor="ctr"/>
          <a:lstStyle/>
          <a:p>
            <a:pPr indent="0" marL="0">
              <a:buNone/>
            </a:pPr>
            <a:r>
              <a:rPr lang="en-US" sz="3200" b="1" dirty="0">
                <a:solidFill>
                  <a:srgbClr val="120709"/>
                </a:solidFill>
                <a:latin typeface="Calibri" pitchFamily="34" charset="0"/>
                <a:ea typeface="Calibri" pitchFamily="34" charset="-122"/>
                <a:cs typeface="Calibri" pitchFamily="34" charset="-120"/>
              </a:rPr>
              <a:t>The new top performers don't sleep.</a:t>
            </a:r>
            <a:endParaRPr lang="en-US" sz="3200" dirty="0"/>
          </a:p>
        </p:txBody>
      </p:sp>
      <p:sp>
        <p:nvSpPr>
          <p:cNvPr id="5" name="Text 3"/>
          <p:cNvSpPr/>
          <p:nvPr/>
        </p:nvSpPr>
        <p:spPr>
          <a:xfrm>
            <a:off x="777240" y="1737360"/>
            <a:ext cx="10972800" cy="777240"/>
          </a:xfrm>
          <a:prstGeom prst="rect">
            <a:avLst/>
          </a:prstGeom>
          <a:noFill/>
          <a:ln/>
        </p:spPr>
        <p:txBody>
          <a:bodyPr wrap="square" lIns="0" tIns="0" rIns="0" bIns="0" rtlCol="0" anchor="ctr"/>
          <a:lstStyle/>
          <a:p>
            <a:pPr indent="0" marL="0">
              <a:buNone/>
            </a:pPr>
            <a:r>
              <a:rPr lang="en-US" sz="2400" i="1" dirty="0">
                <a:solidFill>
                  <a:srgbClr val="9F8FB5"/>
                </a:solidFill>
                <a:latin typeface="Calibri" pitchFamily="34" charset="0"/>
                <a:ea typeface="Calibri" pitchFamily="34" charset="-122"/>
                <a:cs typeface="Calibri" pitchFamily="34" charset="-120"/>
              </a:rPr>
              <a:t>Because going to bed means twenty workers stop.</a:t>
            </a:r>
            <a:endParaRPr lang="en-US" sz="2400" dirty="0"/>
          </a:p>
        </p:txBody>
      </p:sp>
      <p:sp>
        <p:nvSpPr>
          <p:cNvPr id="6" name="Text 4"/>
          <p:cNvSpPr/>
          <p:nvPr/>
        </p:nvSpPr>
        <p:spPr>
          <a:xfrm>
            <a:off x="777240" y="2743200"/>
            <a:ext cx="6035040" cy="3383280"/>
          </a:xfrm>
          <a:prstGeom prst="rect">
            <a:avLst/>
          </a:prstGeom>
          <a:noFill/>
          <a:ln/>
        </p:spPr>
        <p:txBody>
          <a:bodyPr wrap="square" lIns="0" tIns="0" rIns="0" bIns="0" rtlCol="0" anchor="t"/>
          <a:lstStyle/>
          <a:p>
            <a:pPr indent="0" marL="0">
              <a:spcAft>
                <a:spcPts val="800"/>
              </a:spcAft>
              <a:buNone/>
            </a:pPr>
            <a:r>
              <a:rPr lang="en-US" sz="1600" dirty="0">
                <a:solidFill>
                  <a:srgbClr val="120709"/>
                </a:solidFill>
                <a:latin typeface="Calibri" pitchFamily="34" charset="0"/>
                <a:ea typeface="Calibri" pitchFamily="34" charset="-122"/>
                <a:cs typeface="Calibri" pitchFamily="34" charset="-120"/>
              </a:rPr>
              <a:t>The best programmers in Silicon Valley right now don't use AI the way the rest of us do. They don't open one chat and type. They run twenty AI coding bots simultaneously — each bot writing code while they review the others.</a:t>
            </a:r>
            <a:endParaRPr lang="en-US" sz="1600" dirty="0"/>
          </a:p>
          <a:p>
            <a:pPr indent="0" marL="0">
              <a:spcAft>
                <a:spcPts val="800"/>
              </a:spcAft>
              <a:buNone/>
            </a:pPr>
            <a:endParaRPr lang="en-US" sz="1600" dirty="0"/>
          </a:p>
          <a:p>
            <a:pPr indent="0" marL="0">
              <a:spcAft>
                <a:spcPts val="800"/>
              </a:spcAft>
              <a:buNone/>
            </a:pPr>
            <a:r>
              <a:rPr lang="en-US" sz="1600" dirty="0">
                <a:solidFill>
                  <a:srgbClr val="120709"/>
                </a:solidFill>
                <a:latin typeface="Calibri" pitchFamily="34" charset="0"/>
                <a:ea typeface="Calibri" pitchFamily="34" charset="-122"/>
                <a:cs typeface="Calibri" pitchFamily="34" charset="-120"/>
              </a:rPr>
              <a:t>They call themselves AI vampires. Because sleep costs money. Every hour you're not at the keyboard, twenty workers go idle.</a:t>
            </a:r>
            <a:endParaRPr lang="en-US" sz="1600" dirty="0"/>
          </a:p>
        </p:txBody>
      </p:sp>
      <p:sp>
        <p:nvSpPr>
          <p:cNvPr id="7" name="Shape 5"/>
          <p:cNvSpPr/>
          <p:nvPr/>
        </p:nvSpPr>
        <p:spPr>
          <a:xfrm>
            <a:off x="7498080" y="274320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10000"/>
              </a:srgbClr>
            </a:outerShdw>
          </a:effectLst>
        </p:spPr>
      </p:sp>
      <p:sp>
        <p:nvSpPr>
          <p:cNvPr id="8" name="Shape 6"/>
          <p:cNvSpPr/>
          <p:nvPr/>
        </p:nvSpPr>
        <p:spPr>
          <a:xfrm>
            <a:off x="7498080" y="2743200"/>
            <a:ext cx="91440" cy="1188720"/>
          </a:xfrm>
          <a:prstGeom prst="rect">
            <a:avLst/>
          </a:prstGeom>
          <a:solidFill>
            <a:srgbClr val="9F8FB5"/>
          </a:solidFill>
          <a:ln w="12700">
            <a:solidFill>
              <a:srgbClr val="9F8FB5"/>
            </a:solidFill>
            <a:prstDash val="solid"/>
          </a:ln>
        </p:spPr>
      </p:sp>
      <p:pic>
        <p:nvPicPr>
          <p:cNvPr id="9" name="Image 0" descr="preencoded.png">    </p:cNvPr>
          <p:cNvPicPr>
            <a:picLocks noChangeAspect="1"/>
          </p:cNvPicPr>
          <p:nvPr/>
        </p:nvPicPr>
        <p:blipFill>
          <a:blip r:embed="rId1"/>
          <a:stretch>
            <a:fillRect/>
          </a:stretch>
        </p:blipFill>
        <p:spPr>
          <a:xfrm>
            <a:off x="7772400" y="2971800"/>
            <a:ext cx="548640" cy="548640"/>
          </a:xfrm>
          <a:prstGeom prst="rect">
            <a:avLst/>
          </a:prstGeom>
        </p:spPr>
      </p:pic>
      <p:sp>
        <p:nvSpPr>
          <p:cNvPr id="10" name="Text 7"/>
          <p:cNvSpPr/>
          <p:nvPr/>
        </p:nvSpPr>
        <p:spPr>
          <a:xfrm>
            <a:off x="8458200" y="2880360"/>
            <a:ext cx="2743200" cy="594360"/>
          </a:xfrm>
          <a:prstGeom prst="rect">
            <a:avLst/>
          </a:prstGeom>
          <a:noFill/>
          <a:ln/>
        </p:spPr>
        <p:txBody>
          <a:bodyPr wrap="square" lIns="0" tIns="0" rIns="0" bIns="0" rtlCol="0" anchor="ctr"/>
          <a:lstStyle/>
          <a:p>
            <a:pPr indent="0" marL="0">
              <a:buNone/>
            </a:pPr>
            <a:r>
              <a:rPr lang="en-US" sz="3000" b="1" dirty="0">
                <a:solidFill>
                  <a:srgbClr val="120709"/>
                </a:solidFill>
                <a:latin typeface="Calibri" pitchFamily="34" charset="0"/>
                <a:ea typeface="Calibri" pitchFamily="34" charset="-122"/>
                <a:cs typeface="Calibri" pitchFamily="34" charset="-120"/>
              </a:rPr>
              <a:t>1</a:t>
            </a:r>
            <a:endParaRPr lang="en-US" sz="3000" dirty="0"/>
          </a:p>
        </p:txBody>
      </p:sp>
      <p:sp>
        <p:nvSpPr>
          <p:cNvPr id="11" name="Text 8"/>
          <p:cNvSpPr/>
          <p:nvPr/>
        </p:nvSpPr>
        <p:spPr>
          <a:xfrm>
            <a:off x="8458200" y="3456432"/>
            <a:ext cx="2834640" cy="365760"/>
          </a:xfrm>
          <a:prstGeom prst="rect">
            <a:avLst/>
          </a:prstGeom>
          <a:noFill/>
          <a:ln/>
        </p:spPr>
        <p:txBody>
          <a:bodyPr wrap="square" lIns="0" tIns="0" rIns="0" bIns="0" rtlCol="0" anchor="ctr"/>
          <a:lstStyle/>
          <a:p>
            <a:pPr indent="0" marL="0">
              <a:buNone/>
            </a:pPr>
            <a:r>
              <a:rPr lang="en-US" sz="1200" dirty="0">
                <a:solidFill>
                  <a:srgbClr val="7A6B70"/>
                </a:solidFill>
                <a:latin typeface="Calibri" pitchFamily="34" charset="0"/>
                <a:ea typeface="Calibri" pitchFamily="34" charset="-122"/>
                <a:cs typeface="Calibri" pitchFamily="34" charset="-120"/>
              </a:rPr>
              <a:t>human operator</a:t>
            </a:r>
            <a:endParaRPr lang="en-US" sz="1200" dirty="0"/>
          </a:p>
        </p:txBody>
      </p:sp>
      <p:sp>
        <p:nvSpPr>
          <p:cNvPr id="12" name="Shape 9"/>
          <p:cNvSpPr/>
          <p:nvPr/>
        </p:nvSpPr>
        <p:spPr>
          <a:xfrm>
            <a:off x="7498080" y="406908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10000"/>
              </a:srgbClr>
            </a:outerShdw>
          </a:effectLst>
        </p:spPr>
      </p:sp>
      <p:sp>
        <p:nvSpPr>
          <p:cNvPr id="13" name="Shape 10"/>
          <p:cNvSpPr/>
          <p:nvPr/>
        </p:nvSpPr>
        <p:spPr>
          <a:xfrm>
            <a:off x="7498080" y="4069080"/>
            <a:ext cx="91440" cy="1188720"/>
          </a:xfrm>
          <a:prstGeom prst="rect">
            <a:avLst/>
          </a:prstGeom>
          <a:solidFill>
            <a:srgbClr val="C8334C"/>
          </a:solidFill>
          <a:ln w="12700">
            <a:solidFill>
              <a:srgbClr val="C8334C"/>
            </a:solidFill>
            <a:prstDash val="solid"/>
          </a:ln>
        </p:spPr>
      </p:sp>
      <p:pic>
        <p:nvPicPr>
          <p:cNvPr id="14" name="Image 1" descr="preencoded.png">    </p:cNvPr>
          <p:cNvPicPr>
            <a:picLocks noChangeAspect="1"/>
          </p:cNvPicPr>
          <p:nvPr/>
        </p:nvPicPr>
        <p:blipFill>
          <a:blip r:embed="rId2"/>
          <a:stretch>
            <a:fillRect/>
          </a:stretch>
        </p:blipFill>
        <p:spPr>
          <a:xfrm>
            <a:off x="7772400" y="4297680"/>
            <a:ext cx="548640" cy="548640"/>
          </a:xfrm>
          <a:prstGeom prst="rect">
            <a:avLst/>
          </a:prstGeom>
        </p:spPr>
      </p:pic>
      <p:sp>
        <p:nvSpPr>
          <p:cNvPr id="15" name="Text 11"/>
          <p:cNvSpPr/>
          <p:nvPr/>
        </p:nvSpPr>
        <p:spPr>
          <a:xfrm>
            <a:off x="8458200" y="4206240"/>
            <a:ext cx="2743200" cy="594360"/>
          </a:xfrm>
          <a:prstGeom prst="rect">
            <a:avLst/>
          </a:prstGeom>
          <a:noFill/>
          <a:ln/>
        </p:spPr>
        <p:txBody>
          <a:bodyPr wrap="square" lIns="0" tIns="0" rIns="0" bIns="0" rtlCol="0" anchor="ctr"/>
          <a:lstStyle/>
          <a:p>
            <a:pPr indent="0" marL="0">
              <a:buNone/>
            </a:pPr>
            <a:r>
              <a:rPr lang="en-US" sz="3000" b="1" dirty="0">
                <a:solidFill>
                  <a:srgbClr val="120709"/>
                </a:solidFill>
                <a:latin typeface="Calibri" pitchFamily="34" charset="0"/>
                <a:ea typeface="Calibri" pitchFamily="34" charset="-122"/>
                <a:cs typeface="Calibri" pitchFamily="34" charset="-120"/>
              </a:rPr>
              <a:t>20</a:t>
            </a:r>
            <a:endParaRPr lang="en-US" sz="3000" dirty="0"/>
          </a:p>
        </p:txBody>
      </p:sp>
      <p:sp>
        <p:nvSpPr>
          <p:cNvPr id="16" name="Text 12"/>
          <p:cNvSpPr/>
          <p:nvPr/>
        </p:nvSpPr>
        <p:spPr>
          <a:xfrm>
            <a:off x="8458200" y="4782312"/>
            <a:ext cx="2834640" cy="365760"/>
          </a:xfrm>
          <a:prstGeom prst="rect">
            <a:avLst/>
          </a:prstGeom>
          <a:noFill/>
          <a:ln/>
        </p:spPr>
        <p:txBody>
          <a:bodyPr wrap="square" lIns="0" tIns="0" rIns="0" bIns="0" rtlCol="0" anchor="ctr"/>
          <a:lstStyle/>
          <a:p>
            <a:pPr indent="0" marL="0">
              <a:buNone/>
            </a:pPr>
            <a:r>
              <a:rPr lang="en-US" sz="1200" dirty="0">
                <a:solidFill>
                  <a:srgbClr val="7A6B70"/>
                </a:solidFill>
                <a:latin typeface="Calibri" pitchFamily="34" charset="0"/>
                <a:ea typeface="Calibri" pitchFamily="34" charset="-122"/>
                <a:cs typeface="Calibri" pitchFamily="34" charset="-120"/>
              </a:rPr>
              <a:t>AI bots running in parallel</a:t>
            </a:r>
            <a:endParaRPr lang="en-US" sz="1200" dirty="0"/>
          </a:p>
        </p:txBody>
      </p:sp>
      <p:sp>
        <p:nvSpPr>
          <p:cNvPr id="17" name="Shape 13"/>
          <p:cNvSpPr/>
          <p:nvPr/>
        </p:nvSpPr>
        <p:spPr>
          <a:xfrm>
            <a:off x="7498080" y="5394960"/>
            <a:ext cx="3931920" cy="1188720"/>
          </a:xfrm>
          <a:prstGeom prst="rect">
            <a:avLst/>
          </a:prstGeom>
          <a:solidFill>
            <a:srgbClr val="110A0E"/>
          </a:solidFill>
          <a:ln w="12700">
            <a:solidFill>
              <a:srgbClr val="110A0E"/>
            </a:solidFill>
            <a:prstDash val="solid"/>
          </a:ln>
          <a:effectLst>
            <a:outerShdw sx="100000" sy="100000" kx="0" ky="0" algn="bl" rotWithShape="0" blurRad="127000" dist="25400" dir="8100000">
              <a:srgbClr val="110A0E">
                <a:alpha val="75000"/>
              </a:srgbClr>
            </a:outerShdw>
          </a:effectLst>
        </p:spPr>
      </p:sp>
      <p:sp>
        <p:nvSpPr>
          <p:cNvPr id="18" name="Shape 14"/>
          <p:cNvSpPr/>
          <p:nvPr/>
        </p:nvSpPr>
        <p:spPr>
          <a:xfrm>
            <a:off x="7498080" y="5394960"/>
            <a:ext cx="91440" cy="1188720"/>
          </a:xfrm>
          <a:prstGeom prst="rect">
            <a:avLst/>
          </a:prstGeom>
          <a:solidFill>
            <a:srgbClr val="E45565"/>
          </a:solidFill>
          <a:ln w="12700">
            <a:solidFill>
              <a:srgbClr val="E45565"/>
            </a:solidFill>
            <a:prstDash val="solid"/>
          </a:ln>
        </p:spPr>
      </p:sp>
      <p:pic>
        <p:nvPicPr>
          <p:cNvPr id="19" name="Image 2" descr="preencoded.png">    </p:cNvPr>
          <p:cNvPicPr>
            <a:picLocks noChangeAspect="1"/>
          </p:cNvPicPr>
          <p:nvPr/>
        </p:nvPicPr>
        <p:blipFill>
          <a:blip r:embed="rId3"/>
          <a:stretch>
            <a:fillRect/>
          </a:stretch>
        </p:blipFill>
        <p:spPr>
          <a:xfrm>
            <a:off x="7772400" y="5623560"/>
            <a:ext cx="548640" cy="548640"/>
          </a:xfrm>
          <a:prstGeom prst="rect">
            <a:avLst/>
          </a:prstGeom>
        </p:spPr>
      </p:pic>
      <p:sp>
        <p:nvSpPr>
          <p:cNvPr id="20" name="Text 15"/>
          <p:cNvSpPr/>
          <p:nvPr/>
        </p:nvSpPr>
        <p:spPr>
          <a:xfrm>
            <a:off x="8458200" y="5532120"/>
            <a:ext cx="2743200" cy="594360"/>
          </a:xfrm>
          <a:prstGeom prst="rect">
            <a:avLst/>
          </a:prstGeom>
          <a:noFill/>
          <a:ln/>
        </p:spPr>
        <p:txBody>
          <a:bodyPr wrap="square" lIns="0" tIns="0" rIns="0" bIns="0" rtlCol="0" anchor="ctr"/>
          <a:lstStyle/>
          <a:p>
            <a:pPr indent="0" marL="0">
              <a:buNone/>
            </a:pPr>
            <a:r>
              <a:rPr lang="en-US" sz="3000" b="1" dirty="0">
                <a:solidFill>
                  <a:srgbClr val="E45565"/>
                </a:solidFill>
                <a:latin typeface="Calibri" pitchFamily="34" charset="0"/>
                <a:ea typeface="Calibri" pitchFamily="34" charset="-122"/>
                <a:cs typeface="Calibri" pitchFamily="34" charset="-120"/>
              </a:rPr>
              <a:t>20×</a:t>
            </a:r>
            <a:endParaRPr lang="en-US" sz="3000" dirty="0"/>
          </a:p>
        </p:txBody>
      </p:sp>
      <p:sp>
        <p:nvSpPr>
          <p:cNvPr id="21" name="Text 16"/>
          <p:cNvSpPr/>
          <p:nvPr/>
        </p:nvSpPr>
        <p:spPr>
          <a:xfrm>
            <a:off x="8458200" y="6108192"/>
            <a:ext cx="2834640" cy="365760"/>
          </a:xfrm>
          <a:prstGeom prst="rect">
            <a:avLst/>
          </a:prstGeom>
          <a:noFill/>
          <a:ln/>
        </p:spPr>
        <p:txBody>
          <a:bodyPr wrap="square" lIns="0" tIns="0" rIns="0" bIns="0" rtlCol="0" anchor="ctr"/>
          <a:lstStyle/>
          <a:p>
            <a:pPr indent="0" marL="0">
              <a:buNone/>
            </a:pPr>
            <a:r>
              <a:rPr lang="en-US" sz="1200" dirty="0">
                <a:solidFill>
                  <a:srgbClr val="F2EDED"/>
                </a:solidFill>
                <a:latin typeface="Calibri" pitchFamily="34" charset="0"/>
                <a:ea typeface="Calibri" pitchFamily="34" charset="-122"/>
                <a:cs typeface="Calibri" pitchFamily="34" charset="-120"/>
              </a:rPr>
              <a:t>output from the same person</a:t>
            </a:r>
            <a:endParaRPr lang="en-US" sz="1200" dirty="0"/>
          </a:p>
        </p:txBody>
      </p:sp>
      <p:sp>
        <p:nvSpPr>
          <p:cNvPr id="22" name="Text 17"/>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6B70"/>
                </a:solidFill>
                <a:latin typeface="Calibri" pitchFamily="34" charset="0"/>
                <a:ea typeface="Calibri" pitchFamily="34" charset="-122"/>
                <a:cs typeface="Calibri" pitchFamily="34" charset="-120"/>
              </a:rPr>
              <a:t>Slide 2 of 7</a:t>
            </a:r>
            <a:endParaRPr lang="en-US" sz="1000" dirty="0"/>
          </a:p>
        </p:txBody>
      </p:sp>
      <p:sp>
        <p:nvSpPr>
          <p:cNvPr id="23" name="Oval 2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10A0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E45565"/>
                </a:solidFill>
                <a:latin typeface="Calibri" pitchFamily="34" charset="0"/>
                <a:ea typeface="Calibri" pitchFamily="34" charset="-122"/>
                <a:cs typeface="Calibri" pitchFamily="34" charset="-120"/>
              </a:rPr>
              <a:t>THE ANALOGY</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It's not coding anymore. It's running a crew.</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E45565"/>
                </a:solidFill>
                <a:latin typeface="Calibri" pitchFamily="34" charset="0"/>
                <a:ea typeface="Calibri" pitchFamily="34" charset="-122"/>
                <a:cs typeface="Calibri" pitchFamily="34" charset="-120"/>
              </a:rPr>
              <a:t>You're not the carpenter. You're the foreman.</a:t>
            </a:r>
            <a:endParaRPr lang="en-US" sz="2400" dirty="0"/>
          </a:p>
        </p:txBody>
      </p:sp>
      <p:sp>
        <p:nvSpPr>
          <p:cNvPr id="6" name="Text 4"/>
          <p:cNvSpPr/>
          <p:nvPr/>
        </p:nvSpPr>
        <p:spPr>
          <a:xfrm>
            <a:off x="777240" y="2880360"/>
            <a:ext cx="6400800" cy="2743200"/>
          </a:xfrm>
          <a:prstGeom prst="rect">
            <a:avLst/>
          </a:prstGeom>
          <a:noFill/>
          <a:ln/>
        </p:spPr>
        <p:txBody>
          <a:bodyPr wrap="square" lIns="0" tIns="0" rIns="0" bIns="0" rtlCol="0" anchor="t"/>
          <a:lstStyle/>
          <a:p>
            <a:pPr indent="0" marL="0">
              <a:spcAft>
                <a:spcPts val="800"/>
              </a:spcAft>
              <a:buNone/>
            </a:pPr>
            <a:r>
              <a:rPr lang="en-US" sz="1600" dirty="0">
                <a:solidFill>
                  <a:srgbClr val="F2EDED"/>
                </a:solidFill>
                <a:latin typeface="Calibri" pitchFamily="34" charset="0"/>
                <a:ea typeface="Calibri" pitchFamily="34" charset="-122"/>
                <a:cs typeface="Calibri" pitchFamily="34" charset="-120"/>
              </a:rPr>
              <a:t>Twenty agents working in parallel. The human reviews output, redirects when something goes off-track, kicks off the next batch. The shape of the work changed.</a:t>
            </a:r>
            <a:endParaRPr lang="en-US" sz="1600" dirty="0"/>
          </a:p>
          <a:p>
            <a:pPr indent="0" marL="0">
              <a:spcAft>
                <a:spcPts val="800"/>
              </a:spcAft>
              <a:buNone/>
            </a:pPr>
            <a:endParaRPr lang="en-US" sz="1600" dirty="0"/>
          </a:p>
          <a:p>
            <a:pPr indent="0" marL="0">
              <a:spcAft>
                <a:spcPts val="800"/>
              </a:spcAft>
              <a:buNone/>
            </a:pPr>
            <a:r>
              <a:rPr lang="en-US" sz="1600" dirty="0">
                <a:solidFill>
                  <a:srgbClr val="F2EDED"/>
                </a:solidFill>
                <a:latin typeface="Calibri" pitchFamily="34" charset="0"/>
                <a:ea typeface="Calibri" pitchFamily="34" charset="-122"/>
                <a:cs typeface="Calibri" pitchFamily="34" charset="-120"/>
              </a:rPr>
              <a:t>The top-performing engineer isn't the one writing the most code. It's the one orchestrating the most agents. Same person. Different role. Massively different output.</a:t>
            </a:r>
            <a:endParaRPr lang="en-US" sz="1600" dirty="0"/>
          </a:p>
        </p:txBody>
      </p:sp>
      <p:sp>
        <p:nvSpPr>
          <p:cNvPr id="7" name="Shape 5"/>
          <p:cNvSpPr/>
          <p:nvPr/>
        </p:nvSpPr>
        <p:spPr>
          <a:xfrm>
            <a:off x="777240" y="5806440"/>
            <a:ext cx="6400800" cy="868680"/>
          </a:xfrm>
          <a:prstGeom prst="rect">
            <a:avLst/>
          </a:prstGeom>
          <a:solidFill>
            <a:srgbClr val="1E1116"/>
          </a:solidFill>
          <a:ln w="12700">
            <a:solidFill>
              <a:srgbClr val="E45565"/>
            </a:solidFill>
            <a:prstDash val="solid"/>
          </a:ln>
        </p:spPr>
      </p:sp>
      <p:sp>
        <p:nvSpPr>
          <p:cNvPr id="8" name="Shape 6"/>
          <p:cNvSpPr/>
          <p:nvPr/>
        </p:nvSpPr>
        <p:spPr>
          <a:xfrm>
            <a:off x="777240" y="5806440"/>
            <a:ext cx="73152" cy="868680"/>
          </a:xfrm>
          <a:prstGeom prst="rect">
            <a:avLst/>
          </a:prstGeom>
          <a:solidFill>
            <a:srgbClr val="E45565"/>
          </a:solidFill>
          <a:ln w="12700">
            <a:solidFill>
              <a:srgbClr val="E45565"/>
            </a:solidFill>
            <a:prstDash val="solid"/>
          </a:ln>
        </p:spPr>
      </p:sp>
      <p:sp>
        <p:nvSpPr>
          <p:cNvPr id="9" name="Text 7"/>
          <p:cNvSpPr/>
          <p:nvPr/>
        </p:nvSpPr>
        <p:spPr>
          <a:xfrm>
            <a:off x="1051560" y="5870448"/>
            <a:ext cx="6080760" cy="777240"/>
          </a:xfrm>
          <a:prstGeom prst="rect">
            <a:avLst/>
          </a:prstGeom>
          <a:noFill/>
          <a:ln/>
        </p:spPr>
        <p:txBody>
          <a:bodyPr wrap="square" lIns="0" tIns="0" rIns="0" bIns="0" rtlCol="0" anchor="ctr"/>
          <a:lstStyle/>
          <a:p>
            <a:pPr indent="0" marL="0">
              <a:buNone/>
            </a:pPr>
            <a:r>
              <a:rPr lang="en-US" sz="1600" b="1" dirty="0">
                <a:solidFill>
                  <a:srgbClr val="E45565"/>
                </a:solidFill>
                <a:latin typeface="Calibri" pitchFamily="34" charset="0"/>
                <a:ea typeface="Calibri" pitchFamily="34" charset="-122"/>
                <a:cs typeface="Calibri" pitchFamily="34" charset="-120"/>
              </a:rPr>
              <a:t>Going to bed means twenty workers stop.</a:t>
            </a:r>
            <a:endParaRPr lang="en-US" sz="1600" dirty="0"/>
          </a:p>
        </p:txBody>
      </p:sp>
      <p:sp>
        <p:nvSpPr>
          <p:cNvPr id="10" name="Shape 8"/>
          <p:cNvSpPr/>
          <p:nvPr/>
        </p:nvSpPr>
        <p:spPr>
          <a:xfrm>
            <a:off x="7589520" y="2880360"/>
            <a:ext cx="3840480" cy="1691640"/>
          </a:xfrm>
          <a:prstGeom prst="rect">
            <a:avLst/>
          </a:prstGeom>
          <a:solidFill>
            <a:srgbClr val="1E1116"/>
          </a:solidFill>
          <a:ln w="12700">
            <a:solidFill>
              <a:srgbClr val="3A1E26"/>
            </a:solidFill>
            <a:prstDash val="solid"/>
          </a:ln>
        </p:spPr>
      </p:sp>
      <p:sp>
        <p:nvSpPr>
          <p:cNvPr id="11" name="Shape 9"/>
          <p:cNvSpPr/>
          <p:nvPr/>
        </p:nvSpPr>
        <p:spPr>
          <a:xfrm>
            <a:off x="7589520" y="2880360"/>
            <a:ext cx="3840480" cy="73152"/>
          </a:xfrm>
          <a:prstGeom prst="rect">
            <a:avLst/>
          </a:prstGeom>
          <a:solidFill>
            <a:srgbClr val="9F8FB5"/>
          </a:solidFill>
          <a:ln w="12700">
            <a:solidFill>
              <a:srgbClr val="9F8FB5"/>
            </a:solidFill>
            <a:prstDash val="solid"/>
          </a:ln>
        </p:spPr>
      </p:sp>
      <p:sp>
        <p:nvSpPr>
          <p:cNvPr id="12" name="Shape 10"/>
          <p:cNvSpPr/>
          <p:nvPr/>
        </p:nvSpPr>
        <p:spPr>
          <a:xfrm>
            <a:off x="7863840" y="3154680"/>
            <a:ext cx="731520" cy="731520"/>
          </a:xfrm>
          <a:prstGeom prst="ellipse">
            <a:avLst/>
          </a:prstGeom>
          <a:solidFill>
            <a:srgbClr val="9F8FB5"/>
          </a:solidFill>
          <a:ln w="12700">
            <a:solidFill>
              <a:srgbClr val="9F8FB5"/>
            </a:solidFill>
            <a:prstDash val="solid"/>
          </a:ln>
        </p:spPr>
      </p:sp>
      <p:pic>
        <p:nvPicPr>
          <p:cNvPr id="13" name="Image 0" descr="preencoded.png">    </p:cNvPr>
          <p:cNvPicPr>
            <a:picLocks noChangeAspect="1"/>
          </p:cNvPicPr>
          <p:nvPr/>
        </p:nvPicPr>
        <p:blipFill>
          <a:blip r:embed="rId1"/>
          <a:stretch>
            <a:fillRect/>
          </a:stretch>
        </p:blipFill>
        <p:spPr>
          <a:xfrm>
            <a:off x="7973568" y="3264408"/>
            <a:ext cx="512064" cy="512064"/>
          </a:xfrm>
          <a:prstGeom prst="rect">
            <a:avLst/>
          </a:prstGeom>
        </p:spPr>
      </p:pic>
      <p:sp>
        <p:nvSpPr>
          <p:cNvPr id="14" name="Text 11"/>
          <p:cNvSpPr/>
          <p:nvPr/>
        </p:nvSpPr>
        <p:spPr>
          <a:xfrm>
            <a:off x="8778240" y="3200400"/>
            <a:ext cx="2468880" cy="365760"/>
          </a:xfrm>
          <a:prstGeom prst="rect">
            <a:avLst/>
          </a:prstGeom>
          <a:noFill/>
          <a:ln/>
        </p:spPr>
        <p:txBody>
          <a:bodyPr wrap="square" lIns="0" tIns="0" rIns="0" bIns="0" rtlCol="0" anchor="ctr"/>
          <a:lstStyle/>
          <a:p>
            <a:pPr indent="0" marL="0">
              <a:buNone/>
            </a:pPr>
            <a:r>
              <a:rPr lang="en-US" sz="1200" b="1" spc="500" kern="0" dirty="0">
                <a:solidFill>
                  <a:srgbClr val="E45565"/>
                </a:solidFill>
                <a:latin typeface="Calibri" pitchFamily="34" charset="0"/>
                <a:ea typeface="Calibri" pitchFamily="34" charset="-122"/>
                <a:cs typeface="Calibri" pitchFamily="34" charset="-120"/>
              </a:rPr>
              <a:t>OLD MODEL</a:t>
            </a:r>
            <a:endParaRPr lang="en-US" sz="1200" dirty="0"/>
          </a:p>
        </p:txBody>
      </p:sp>
      <p:sp>
        <p:nvSpPr>
          <p:cNvPr id="15" name="Text 12"/>
          <p:cNvSpPr/>
          <p:nvPr/>
        </p:nvSpPr>
        <p:spPr>
          <a:xfrm>
            <a:off x="8778240" y="352044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1 person → 1 task</a:t>
            </a:r>
            <a:endParaRPr lang="en-US" sz="2200" dirty="0"/>
          </a:p>
        </p:txBody>
      </p:sp>
      <p:sp>
        <p:nvSpPr>
          <p:cNvPr id="16" name="Text 13"/>
          <p:cNvSpPr/>
          <p:nvPr/>
        </p:nvSpPr>
        <p:spPr>
          <a:xfrm>
            <a:off x="7863840" y="4069080"/>
            <a:ext cx="3291840" cy="457200"/>
          </a:xfrm>
          <a:prstGeom prst="rect">
            <a:avLst/>
          </a:prstGeom>
          <a:noFill/>
          <a:ln/>
        </p:spPr>
        <p:txBody>
          <a:bodyPr wrap="square" lIns="0" tIns="0" rIns="0" bIns="0" rtlCol="0" anchor="ctr"/>
          <a:lstStyle/>
          <a:p>
            <a:pPr indent="0" marL="0">
              <a:buNone/>
            </a:pPr>
            <a:r>
              <a:rPr lang="en-US" sz="1200" dirty="0">
                <a:solidFill>
                  <a:srgbClr val="F2EDED"/>
                </a:solidFill>
                <a:latin typeface="Calibri" pitchFamily="34" charset="0"/>
                <a:ea typeface="Calibri" pitchFamily="34" charset="-122"/>
                <a:cs typeface="Calibri" pitchFamily="34" charset="-120"/>
              </a:rPr>
              <a:t>Hands on keys. Linear output. Sleep = pause.</a:t>
            </a:r>
            <a:endParaRPr lang="en-US" sz="1200" dirty="0"/>
          </a:p>
        </p:txBody>
      </p:sp>
      <p:sp>
        <p:nvSpPr>
          <p:cNvPr id="17" name="Shape 14"/>
          <p:cNvSpPr/>
          <p:nvPr/>
        </p:nvSpPr>
        <p:spPr>
          <a:xfrm>
            <a:off x="7589520" y="4800600"/>
            <a:ext cx="3840480" cy="1691640"/>
          </a:xfrm>
          <a:prstGeom prst="rect">
            <a:avLst/>
          </a:prstGeom>
          <a:solidFill>
            <a:srgbClr val="1E1116"/>
          </a:solidFill>
          <a:ln w="12700">
            <a:solidFill>
              <a:srgbClr val="3A1E26"/>
            </a:solidFill>
            <a:prstDash val="solid"/>
          </a:ln>
        </p:spPr>
      </p:sp>
      <p:sp>
        <p:nvSpPr>
          <p:cNvPr id="18" name="Shape 15"/>
          <p:cNvSpPr/>
          <p:nvPr/>
        </p:nvSpPr>
        <p:spPr>
          <a:xfrm>
            <a:off x="7589520" y="4800600"/>
            <a:ext cx="3840480" cy="73152"/>
          </a:xfrm>
          <a:prstGeom prst="rect">
            <a:avLst/>
          </a:prstGeom>
          <a:solidFill>
            <a:srgbClr val="C8334C"/>
          </a:solidFill>
          <a:ln w="12700">
            <a:solidFill>
              <a:srgbClr val="C8334C"/>
            </a:solidFill>
            <a:prstDash val="solid"/>
          </a:ln>
        </p:spPr>
      </p:sp>
      <p:sp>
        <p:nvSpPr>
          <p:cNvPr id="19" name="Shape 16"/>
          <p:cNvSpPr/>
          <p:nvPr/>
        </p:nvSpPr>
        <p:spPr>
          <a:xfrm>
            <a:off x="7863840" y="5074920"/>
            <a:ext cx="731520" cy="731520"/>
          </a:xfrm>
          <a:prstGeom prst="ellipse">
            <a:avLst/>
          </a:prstGeom>
          <a:solidFill>
            <a:srgbClr val="C8334C"/>
          </a:solidFill>
          <a:ln w="12700">
            <a:solidFill>
              <a:srgbClr val="C8334C"/>
            </a:solidFill>
            <a:prstDash val="solid"/>
          </a:ln>
        </p:spPr>
      </p:sp>
      <p:pic>
        <p:nvPicPr>
          <p:cNvPr id="20" name="Image 1" descr="preencoded.png">    </p:cNvPr>
          <p:cNvPicPr>
            <a:picLocks noChangeAspect="1"/>
          </p:cNvPicPr>
          <p:nvPr/>
        </p:nvPicPr>
        <p:blipFill>
          <a:blip r:embed="rId2"/>
          <a:stretch>
            <a:fillRect/>
          </a:stretch>
        </p:blipFill>
        <p:spPr>
          <a:xfrm>
            <a:off x="7973568" y="5184648"/>
            <a:ext cx="512064" cy="512064"/>
          </a:xfrm>
          <a:prstGeom prst="rect">
            <a:avLst/>
          </a:prstGeom>
        </p:spPr>
      </p:pic>
      <p:sp>
        <p:nvSpPr>
          <p:cNvPr id="21" name="Text 17"/>
          <p:cNvSpPr/>
          <p:nvPr/>
        </p:nvSpPr>
        <p:spPr>
          <a:xfrm>
            <a:off x="8778240" y="5120640"/>
            <a:ext cx="2468880" cy="365760"/>
          </a:xfrm>
          <a:prstGeom prst="rect">
            <a:avLst/>
          </a:prstGeom>
          <a:noFill/>
          <a:ln/>
        </p:spPr>
        <p:txBody>
          <a:bodyPr wrap="square" lIns="0" tIns="0" rIns="0" bIns="0" rtlCol="0" anchor="ctr"/>
          <a:lstStyle/>
          <a:p>
            <a:pPr indent="0" marL="0">
              <a:buNone/>
            </a:pPr>
            <a:r>
              <a:rPr lang="en-US" sz="1200" b="1" spc="500" kern="0" dirty="0">
                <a:solidFill>
                  <a:srgbClr val="E45565"/>
                </a:solidFill>
                <a:latin typeface="Calibri" pitchFamily="34" charset="0"/>
                <a:ea typeface="Calibri" pitchFamily="34" charset="-122"/>
                <a:cs typeface="Calibri" pitchFamily="34" charset="-120"/>
              </a:rPr>
              <a:t>AI VAMPIRE</a:t>
            </a:r>
            <a:endParaRPr lang="en-US" sz="1200" dirty="0"/>
          </a:p>
        </p:txBody>
      </p:sp>
      <p:sp>
        <p:nvSpPr>
          <p:cNvPr id="22" name="Text 18"/>
          <p:cNvSpPr/>
          <p:nvPr/>
        </p:nvSpPr>
        <p:spPr>
          <a:xfrm>
            <a:off x="8778240" y="544068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1 person → 20 agents</a:t>
            </a:r>
            <a:endParaRPr lang="en-US" sz="2200" dirty="0"/>
          </a:p>
        </p:txBody>
      </p:sp>
      <p:sp>
        <p:nvSpPr>
          <p:cNvPr id="23" name="Text 19"/>
          <p:cNvSpPr/>
          <p:nvPr/>
        </p:nvSpPr>
        <p:spPr>
          <a:xfrm>
            <a:off x="7863840" y="5989320"/>
            <a:ext cx="3291840" cy="457200"/>
          </a:xfrm>
          <a:prstGeom prst="rect">
            <a:avLst/>
          </a:prstGeom>
          <a:noFill/>
          <a:ln/>
        </p:spPr>
        <p:txBody>
          <a:bodyPr wrap="square" lIns="0" tIns="0" rIns="0" bIns="0" rtlCol="0" anchor="ctr"/>
          <a:lstStyle/>
          <a:p>
            <a:pPr indent="0" marL="0">
              <a:buNone/>
            </a:pPr>
            <a:r>
              <a:rPr lang="en-US" sz="1200" dirty="0">
                <a:solidFill>
                  <a:srgbClr val="F2EDED"/>
                </a:solidFill>
                <a:latin typeface="Calibri" pitchFamily="34" charset="0"/>
                <a:ea typeface="Calibri" pitchFamily="34" charset="-122"/>
                <a:cs typeface="Calibri" pitchFamily="34" charset="-120"/>
              </a:rPr>
              <a:t>Eyes on outputs. Parallel work. Sleep = lost money.</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6B70"/>
                </a:solidFill>
                <a:latin typeface="Calibri" pitchFamily="34" charset="0"/>
                <a:ea typeface="Calibri" pitchFamily="34" charset="-122"/>
                <a:cs typeface="Calibri" pitchFamily="34" charset="-120"/>
              </a:rPr>
              <a:t>Slide 3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DED"/>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C8334C"/>
                </a:solidFill>
                <a:latin typeface="Calibri" pitchFamily="34" charset="0"/>
                <a:ea typeface="Calibri" pitchFamily="34" charset="-122"/>
                <a:cs typeface="Calibri" pitchFamily="34" charset="-120"/>
              </a:rPr>
              <a:t>THE WRONG QUESTION</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200" b="1" dirty="0">
                <a:solidFill>
                  <a:srgbClr val="120709"/>
                </a:solidFill>
                <a:latin typeface="Calibri" pitchFamily="34" charset="0"/>
                <a:ea typeface="Calibri" pitchFamily="34" charset="-122"/>
                <a:cs typeface="Calibri" pitchFamily="34" charset="-120"/>
              </a:rPr>
              <a:t>“Should we hire more developers?”</a:t>
            </a:r>
            <a:endParaRPr lang="en-US" sz="3200" dirty="0"/>
          </a:p>
        </p:txBody>
      </p:sp>
      <p:sp>
        <p:nvSpPr>
          <p:cNvPr id="5" name="Text 3"/>
          <p:cNvSpPr/>
          <p:nvPr/>
        </p:nvSpPr>
        <p:spPr>
          <a:xfrm>
            <a:off x="777240" y="1783080"/>
            <a:ext cx="11155680" cy="640080"/>
          </a:xfrm>
          <a:prstGeom prst="rect">
            <a:avLst/>
          </a:prstGeom>
          <a:noFill/>
          <a:ln/>
        </p:spPr>
        <p:txBody>
          <a:bodyPr wrap="square" lIns="0" tIns="0" rIns="0" bIns="0" rtlCol="0" anchor="ctr"/>
          <a:lstStyle/>
          <a:p>
            <a:pPr indent="0" marL="0">
              <a:buNone/>
            </a:pPr>
            <a:r>
              <a:rPr lang="en-US" sz="2000" i="1" dirty="0">
                <a:solidFill>
                  <a:srgbClr val="9F8FB5"/>
                </a:solidFill>
                <a:latin typeface="Calibri" pitchFamily="34" charset="0"/>
                <a:ea typeface="Calibri" pitchFamily="34" charset="-122"/>
                <a:cs typeface="Calibri" pitchFamily="34" charset="-120"/>
              </a:rPr>
              <a:t>— said by someone counting bodies, not output.</a:t>
            </a:r>
            <a:endParaRPr lang="en-US" sz="2000" dirty="0"/>
          </a:p>
        </p:txBody>
      </p:sp>
      <p:sp>
        <p:nvSpPr>
          <p:cNvPr id="6" name="Text 4"/>
          <p:cNvSpPr/>
          <p:nvPr/>
        </p:nvSpPr>
        <p:spPr>
          <a:xfrm>
            <a:off x="777240" y="2880360"/>
            <a:ext cx="6035040" cy="2286000"/>
          </a:xfrm>
          <a:prstGeom prst="rect">
            <a:avLst/>
          </a:prstGeom>
          <a:noFill/>
          <a:ln/>
        </p:spPr>
        <p:txBody>
          <a:bodyPr wrap="square" lIns="0" tIns="0" rIns="0" bIns="0" rtlCol="0" anchor="t"/>
          <a:lstStyle/>
          <a:p>
            <a:pPr indent="0" marL="0">
              <a:spcAft>
                <a:spcPts val="800"/>
              </a:spcAft>
              <a:buNone/>
            </a:pPr>
            <a:r>
              <a:rPr lang="en-US" sz="1600" dirty="0">
                <a:solidFill>
                  <a:srgbClr val="120709"/>
                </a:solidFill>
                <a:latin typeface="Calibri" pitchFamily="34" charset="0"/>
                <a:ea typeface="Calibri" pitchFamily="34" charset="-122"/>
                <a:cs typeface="Calibri" pitchFamily="34" charset="-120"/>
              </a:rPr>
              <a:t>The question is no longer how many people, but how many agents per person. The best performers aren't single operators anymore. They're orchestrators with crews.</a:t>
            </a:r>
            <a:endParaRPr lang="en-US" sz="1600" dirty="0"/>
          </a:p>
          <a:p>
            <a:pPr indent="0" marL="0">
              <a:spcAft>
                <a:spcPts val="800"/>
              </a:spcAft>
              <a:buNone/>
            </a:pPr>
            <a:endParaRPr lang="en-US" sz="1600" dirty="0"/>
          </a:p>
          <a:p>
            <a:pPr indent="0" marL="0">
              <a:spcAft>
                <a:spcPts val="800"/>
              </a:spcAft>
              <a:buNone/>
            </a:pPr>
            <a:r>
              <a:rPr lang="en-US" sz="1600" dirty="0">
                <a:solidFill>
                  <a:srgbClr val="120709"/>
                </a:solidFill>
                <a:latin typeface="Calibri" pitchFamily="34" charset="0"/>
                <a:ea typeface="Calibri" pitchFamily="34" charset="-122"/>
                <a:cs typeface="Calibri" pitchFamily="34" charset="-120"/>
              </a:rPr>
              <a:t>Hiring another body to do the same one-stream work is hiring backwards. The leverage is in giving your existing top performers the fleet.</a:t>
            </a:r>
            <a:endParaRPr lang="en-US" sz="1600" dirty="0"/>
          </a:p>
        </p:txBody>
      </p:sp>
      <p:sp>
        <p:nvSpPr>
          <p:cNvPr id="7" name="Shape 5"/>
          <p:cNvSpPr/>
          <p:nvPr/>
        </p:nvSpPr>
        <p:spPr>
          <a:xfrm>
            <a:off x="777240" y="5440680"/>
            <a:ext cx="6035040" cy="960120"/>
          </a:xfrm>
          <a:prstGeom prst="rect">
            <a:avLst/>
          </a:prstGeom>
          <a:solidFill>
            <a:srgbClr val="110A0E"/>
          </a:solidFill>
          <a:ln w="12700">
            <a:solidFill>
              <a:srgbClr val="E45565"/>
            </a:solidFill>
            <a:prstDash val="solid"/>
          </a:ln>
        </p:spPr>
      </p:sp>
      <p:sp>
        <p:nvSpPr>
          <p:cNvPr id="8" name="Shape 6"/>
          <p:cNvSpPr/>
          <p:nvPr/>
        </p:nvSpPr>
        <p:spPr>
          <a:xfrm>
            <a:off x="777240" y="5440680"/>
            <a:ext cx="73152" cy="960120"/>
          </a:xfrm>
          <a:prstGeom prst="rect">
            <a:avLst/>
          </a:prstGeom>
          <a:solidFill>
            <a:srgbClr val="E45565"/>
          </a:solidFill>
          <a:ln w="12700">
            <a:solidFill>
              <a:srgbClr val="E45565"/>
            </a:solidFill>
            <a:prstDash val="solid"/>
          </a:ln>
        </p:spPr>
      </p:sp>
      <p:sp>
        <p:nvSpPr>
          <p:cNvPr id="9" name="Text 7"/>
          <p:cNvSpPr/>
          <p:nvPr/>
        </p:nvSpPr>
        <p:spPr>
          <a:xfrm>
            <a:off x="1051560" y="5504688"/>
            <a:ext cx="5715000" cy="868680"/>
          </a:xfrm>
          <a:prstGeom prst="rect">
            <a:avLst/>
          </a:prstGeom>
          <a:noFill/>
          <a:ln/>
        </p:spPr>
        <p:txBody>
          <a:bodyPr wrap="square" lIns="0" tIns="0" rIns="0" bIns="0" rtlCol="0" anchor="ctr"/>
          <a:lstStyle/>
          <a:p>
            <a:pPr indent="0" marL="0">
              <a:buNone/>
            </a:pPr>
            <a:r>
              <a:rPr lang="en-US" sz="1500" b="1" dirty="0">
                <a:solidFill>
                  <a:srgbClr val="E45565"/>
                </a:solidFill>
                <a:latin typeface="Calibri" pitchFamily="34" charset="0"/>
                <a:ea typeface="Calibri" pitchFamily="34" charset="-122"/>
                <a:cs typeface="Calibri" pitchFamily="34" charset="-120"/>
              </a:rPr>
              <a:t>Don't hire more developers. Hire more orchestrators — and give them the bots.</a:t>
            </a:r>
            <a:endParaRPr lang="en-US" sz="1500" dirty="0"/>
          </a:p>
        </p:txBody>
      </p:sp>
      <p:sp>
        <p:nvSpPr>
          <p:cNvPr id="10" name="Shape 8"/>
          <p:cNvSpPr/>
          <p:nvPr/>
        </p:nvSpPr>
        <p:spPr>
          <a:xfrm>
            <a:off x="7589520" y="28803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8000"/>
              </a:srgbClr>
            </a:outerShdw>
          </a:effectLst>
        </p:spPr>
      </p:sp>
      <p:sp>
        <p:nvSpPr>
          <p:cNvPr id="11" name="Shape 9"/>
          <p:cNvSpPr/>
          <p:nvPr/>
        </p:nvSpPr>
        <p:spPr>
          <a:xfrm>
            <a:off x="7589520" y="2880360"/>
            <a:ext cx="3840480" cy="73152"/>
          </a:xfrm>
          <a:prstGeom prst="rect">
            <a:avLst/>
          </a:prstGeom>
          <a:solidFill>
            <a:srgbClr val="E45565"/>
          </a:solidFill>
          <a:ln w="12700">
            <a:solidFill>
              <a:srgbClr val="E45565"/>
            </a:solidFill>
            <a:prstDash val="solid"/>
          </a:ln>
        </p:spPr>
      </p:sp>
      <p:pic>
        <p:nvPicPr>
          <p:cNvPr id="12" name="Image 0" descr="preencoded.png">    </p:cNvPr>
          <p:cNvPicPr>
            <a:picLocks noChangeAspect="1"/>
          </p:cNvPicPr>
          <p:nvPr/>
        </p:nvPicPr>
        <p:blipFill>
          <a:blip r:embed="rId1"/>
          <a:stretch>
            <a:fillRect/>
          </a:stretch>
        </p:blipFill>
        <p:spPr>
          <a:xfrm>
            <a:off x="7863840" y="3154680"/>
            <a:ext cx="502920" cy="502920"/>
          </a:xfrm>
          <a:prstGeom prst="rect">
            <a:avLst/>
          </a:prstGeom>
        </p:spPr>
      </p:pic>
      <p:sp>
        <p:nvSpPr>
          <p:cNvPr id="13" name="Text 10"/>
          <p:cNvSpPr/>
          <p:nvPr/>
        </p:nvSpPr>
        <p:spPr>
          <a:xfrm>
            <a:off x="8503920" y="3172968"/>
            <a:ext cx="2743200" cy="365760"/>
          </a:xfrm>
          <a:prstGeom prst="rect">
            <a:avLst/>
          </a:prstGeom>
          <a:noFill/>
          <a:ln/>
        </p:spPr>
        <p:txBody>
          <a:bodyPr wrap="square" lIns="0" tIns="0" rIns="0" bIns="0" rtlCol="0" anchor="ctr"/>
          <a:lstStyle/>
          <a:p>
            <a:pPr indent="0" marL="0">
              <a:buNone/>
            </a:pPr>
            <a:r>
              <a:rPr lang="en-US" sz="1200" b="1" spc="500" kern="0" dirty="0">
                <a:solidFill>
                  <a:srgbClr val="E45565"/>
                </a:solidFill>
                <a:latin typeface="Calibri" pitchFamily="34" charset="0"/>
                <a:ea typeface="Calibri" pitchFamily="34" charset="-122"/>
                <a:cs typeface="Calibri" pitchFamily="34" charset="-120"/>
              </a:rPr>
              <a:t>HIRE LINEARLY</a:t>
            </a:r>
            <a:endParaRPr lang="en-US" sz="1200" dirty="0"/>
          </a:p>
        </p:txBody>
      </p:sp>
      <p:sp>
        <p:nvSpPr>
          <p:cNvPr id="14" name="Text 11"/>
          <p:cNvSpPr/>
          <p:nvPr/>
        </p:nvSpPr>
        <p:spPr>
          <a:xfrm>
            <a:off x="7863840" y="3749040"/>
            <a:ext cx="3291840" cy="777240"/>
          </a:xfrm>
          <a:prstGeom prst="rect">
            <a:avLst/>
          </a:prstGeom>
          <a:noFill/>
          <a:ln/>
        </p:spPr>
        <p:txBody>
          <a:bodyPr wrap="square" lIns="0" tIns="0" rIns="0" bIns="0" rtlCol="0" anchor="t"/>
          <a:lstStyle/>
          <a:p>
            <a:pPr indent="0" marL="0">
              <a:buNone/>
            </a:pPr>
            <a:r>
              <a:rPr lang="en-US" sz="1300" dirty="0">
                <a:solidFill>
                  <a:srgbClr val="120709"/>
                </a:solidFill>
                <a:latin typeface="Calibri" pitchFamily="34" charset="0"/>
                <a:ea typeface="Calibri" pitchFamily="34" charset="-122"/>
                <a:cs typeface="Calibri" pitchFamily="34" charset="-120"/>
              </a:rPr>
              <a:t>One person, one task, one stream. You scale by adding headcount. Costs grow with output.</a:t>
            </a:r>
            <a:endParaRPr lang="en-US" sz="1300" dirty="0"/>
          </a:p>
        </p:txBody>
      </p:sp>
      <p:sp>
        <p:nvSpPr>
          <p:cNvPr id="15" name="Shape 12"/>
          <p:cNvSpPr/>
          <p:nvPr/>
        </p:nvSpPr>
        <p:spPr>
          <a:xfrm>
            <a:off x="7589520" y="47091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8000"/>
              </a:srgbClr>
            </a:outerShdw>
          </a:effectLst>
        </p:spPr>
      </p:sp>
      <p:sp>
        <p:nvSpPr>
          <p:cNvPr id="16" name="Shape 13"/>
          <p:cNvSpPr/>
          <p:nvPr/>
        </p:nvSpPr>
        <p:spPr>
          <a:xfrm>
            <a:off x="7589520" y="4709160"/>
            <a:ext cx="3840480" cy="73152"/>
          </a:xfrm>
          <a:prstGeom prst="rect">
            <a:avLst/>
          </a:prstGeom>
          <a:solidFill>
            <a:srgbClr val="5DBB80"/>
          </a:solidFill>
          <a:ln w="12700">
            <a:solidFill>
              <a:srgbClr val="5DBB80"/>
            </a:solidFill>
            <a:prstDash val="solid"/>
          </a:ln>
        </p:spPr>
      </p:sp>
      <p:pic>
        <p:nvPicPr>
          <p:cNvPr id="17" name="Image 1" descr="preencoded.png">    </p:cNvPr>
          <p:cNvPicPr>
            <a:picLocks noChangeAspect="1"/>
          </p:cNvPicPr>
          <p:nvPr/>
        </p:nvPicPr>
        <p:blipFill>
          <a:blip r:embed="rId2"/>
          <a:stretch>
            <a:fillRect/>
          </a:stretch>
        </p:blipFill>
        <p:spPr>
          <a:xfrm>
            <a:off x="7863840" y="4983480"/>
            <a:ext cx="502920" cy="502920"/>
          </a:xfrm>
          <a:prstGeom prst="rect">
            <a:avLst/>
          </a:prstGeom>
        </p:spPr>
      </p:pic>
      <p:sp>
        <p:nvSpPr>
          <p:cNvPr id="18" name="Text 14"/>
          <p:cNvSpPr/>
          <p:nvPr/>
        </p:nvSpPr>
        <p:spPr>
          <a:xfrm>
            <a:off x="8503920" y="5001768"/>
            <a:ext cx="2743200" cy="365760"/>
          </a:xfrm>
          <a:prstGeom prst="rect">
            <a:avLst/>
          </a:prstGeom>
          <a:noFill/>
          <a:ln/>
        </p:spPr>
        <p:txBody>
          <a:bodyPr wrap="square" lIns="0" tIns="0" rIns="0" bIns="0" rtlCol="0" anchor="ctr"/>
          <a:lstStyle/>
          <a:p>
            <a:pPr indent="0" marL="0">
              <a:buNone/>
            </a:pPr>
            <a:r>
              <a:rPr lang="en-US" sz="1200" b="1" spc="500" kern="0" dirty="0">
                <a:solidFill>
                  <a:srgbClr val="5DBB80"/>
                </a:solidFill>
                <a:latin typeface="Calibri" pitchFamily="34" charset="0"/>
                <a:ea typeface="Calibri" pitchFamily="34" charset="-122"/>
                <a:cs typeface="Calibri" pitchFamily="34" charset="-120"/>
              </a:rPr>
              <a:t>ORCHESTRATE</a:t>
            </a:r>
            <a:endParaRPr lang="en-US" sz="1200" dirty="0"/>
          </a:p>
        </p:txBody>
      </p:sp>
      <p:sp>
        <p:nvSpPr>
          <p:cNvPr id="19" name="Text 15"/>
          <p:cNvSpPr/>
          <p:nvPr/>
        </p:nvSpPr>
        <p:spPr>
          <a:xfrm>
            <a:off x="7863840" y="5577840"/>
            <a:ext cx="3291840" cy="777240"/>
          </a:xfrm>
          <a:prstGeom prst="rect">
            <a:avLst/>
          </a:prstGeom>
          <a:noFill/>
          <a:ln/>
        </p:spPr>
        <p:txBody>
          <a:bodyPr wrap="square" lIns="0" tIns="0" rIns="0" bIns="0" rtlCol="0" anchor="t"/>
          <a:lstStyle/>
          <a:p>
            <a:pPr indent="0" marL="0">
              <a:buNone/>
            </a:pPr>
            <a:r>
              <a:rPr lang="en-US" sz="1300" dirty="0">
                <a:solidFill>
                  <a:srgbClr val="120709"/>
                </a:solidFill>
                <a:latin typeface="Calibri" pitchFamily="34" charset="0"/>
                <a:ea typeface="Calibri" pitchFamily="34" charset="-122"/>
                <a:cs typeface="Calibri" pitchFamily="34" charset="-120"/>
              </a:rPr>
              <a:t>One person, twenty agents. Throughput compounds. The bill goes to tokens, not salaries.</a:t>
            </a:r>
            <a:endParaRPr lang="en-US" sz="1300" dirty="0"/>
          </a:p>
        </p:txBody>
      </p:sp>
      <p:sp>
        <p:nvSpPr>
          <p:cNvPr id="20" name="Text 16"/>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6B70"/>
                </a:solidFill>
                <a:latin typeface="Calibri" pitchFamily="34" charset="0"/>
                <a:ea typeface="Calibri" pitchFamily="34" charset="-122"/>
                <a:cs typeface="Calibri" pitchFamily="34" charset="-120"/>
              </a:rPr>
              <a:t>Slide 4 of 7</a:t>
            </a:r>
            <a:endParaRPr lang="en-US" sz="1000" dirty="0"/>
          </a:p>
        </p:txBody>
      </p:sp>
      <p:sp>
        <p:nvSpPr>
          <p:cNvPr id="21" name="Oval 20"/>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10A0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E45565"/>
                </a:solidFill>
                <a:latin typeface="Calibri" pitchFamily="34" charset="0"/>
                <a:ea typeface="Calibri" pitchFamily="34" charset="-122"/>
                <a:cs typeface="Calibri" pitchFamily="34" charset="-120"/>
              </a:rPr>
              <a:t>THE MATH THAT MATTERS</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Two engineers. Same hour.</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E45565"/>
                </a:solidFill>
                <a:latin typeface="Calibri" pitchFamily="34" charset="0"/>
                <a:ea typeface="Calibri" pitchFamily="34" charset="-122"/>
                <a:cs typeface="Calibri" pitchFamily="34" charset="-120"/>
              </a:rPr>
              <a:t>Which one's actually faster?</a:t>
            </a:r>
            <a:endParaRPr lang="en-US" sz="2400" dirty="0"/>
          </a:p>
        </p:txBody>
      </p:sp>
      <p:sp>
        <p:nvSpPr>
          <p:cNvPr id="6" name="Shape 4"/>
          <p:cNvSpPr/>
          <p:nvPr/>
        </p:nvSpPr>
        <p:spPr>
          <a:xfrm>
            <a:off x="777240" y="2926080"/>
            <a:ext cx="5349240" cy="3291840"/>
          </a:xfrm>
          <a:prstGeom prst="rect">
            <a:avLst/>
          </a:prstGeom>
          <a:solidFill>
            <a:srgbClr val="1E1116"/>
          </a:solidFill>
          <a:ln w="12700">
            <a:solidFill>
              <a:srgbClr val="3A1E26"/>
            </a:solidFill>
            <a:prstDash val="solid"/>
          </a:ln>
        </p:spPr>
      </p:sp>
      <p:sp>
        <p:nvSpPr>
          <p:cNvPr id="7" name="Shape 5"/>
          <p:cNvSpPr/>
          <p:nvPr/>
        </p:nvSpPr>
        <p:spPr>
          <a:xfrm>
            <a:off x="777240" y="2926080"/>
            <a:ext cx="5349240" cy="91440"/>
          </a:xfrm>
          <a:prstGeom prst="rect">
            <a:avLst/>
          </a:prstGeom>
          <a:solidFill>
            <a:srgbClr val="E45565"/>
          </a:solidFill>
          <a:ln w="12700">
            <a:solidFill>
              <a:srgbClr val="E45565"/>
            </a:solidFill>
            <a:prstDash val="solid"/>
          </a:ln>
        </p:spPr>
      </p:sp>
      <p:sp>
        <p:nvSpPr>
          <p:cNvPr id="8" name="Shape 6"/>
          <p:cNvSpPr/>
          <p:nvPr/>
        </p:nvSpPr>
        <p:spPr>
          <a:xfrm>
            <a:off x="1051560" y="3291840"/>
            <a:ext cx="914400" cy="914400"/>
          </a:xfrm>
          <a:prstGeom prst="ellipse">
            <a:avLst/>
          </a:prstGeom>
          <a:solidFill>
            <a:srgbClr val="E45565"/>
          </a:solidFill>
          <a:ln w="12700">
            <a:solidFill>
              <a:srgbClr val="E45565"/>
            </a:solidFill>
            <a:prstDash val="solid"/>
          </a:ln>
        </p:spPr>
      </p:sp>
      <p:pic>
        <p:nvPicPr>
          <p:cNvPr id="9" name="Image 0" descr="preencoded.png">    </p:cNvPr>
          <p:cNvPicPr>
            <a:picLocks noChangeAspect="1"/>
          </p:cNvPicPr>
          <p:nvPr/>
        </p:nvPicPr>
        <p:blipFill>
          <a:blip r:embed="rId1"/>
          <a:stretch>
            <a:fillRect/>
          </a:stretch>
        </p:blipFill>
        <p:spPr>
          <a:xfrm>
            <a:off x="1207008" y="3447288"/>
            <a:ext cx="603504" cy="603504"/>
          </a:xfrm>
          <a:prstGeom prst="rect">
            <a:avLst/>
          </a:prstGeom>
        </p:spPr>
      </p:pic>
      <p:sp>
        <p:nvSpPr>
          <p:cNvPr id="10" name="Text 7"/>
          <p:cNvSpPr/>
          <p:nvPr/>
        </p:nvSpPr>
        <p:spPr>
          <a:xfrm>
            <a:off x="2194560" y="3383280"/>
            <a:ext cx="3794760" cy="365760"/>
          </a:xfrm>
          <a:prstGeom prst="rect">
            <a:avLst/>
          </a:prstGeom>
          <a:noFill/>
          <a:ln/>
        </p:spPr>
        <p:txBody>
          <a:bodyPr wrap="square" lIns="0" tIns="0" rIns="0" bIns="0" rtlCol="0" anchor="ctr"/>
          <a:lstStyle/>
          <a:p>
            <a:pPr indent="0" marL="0">
              <a:buNone/>
            </a:pPr>
            <a:r>
              <a:rPr lang="en-US" sz="1300" b="1" spc="500" kern="0" dirty="0">
                <a:solidFill>
                  <a:srgbClr val="E45565"/>
                </a:solidFill>
                <a:latin typeface="Calibri" pitchFamily="34" charset="0"/>
                <a:ea typeface="Calibri" pitchFamily="34" charset="-122"/>
                <a:cs typeface="Calibri" pitchFamily="34" charset="-120"/>
              </a:rPr>
              <a:t>THE LONE CODER</a:t>
            </a:r>
            <a:endParaRPr lang="en-US" sz="1300" dirty="0"/>
          </a:p>
        </p:txBody>
      </p:sp>
      <p:sp>
        <p:nvSpPr>
          <p:cNvPr id="11" name="Text 8"/>
          <p:cNvSpPr/>
          <p:nvPr/>
        </p:nvSpPr>
        <p:spPr>
          <a:xfrm>
            <a:off x="219456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1 stream</a:t>
            </a:r>
            <a:endParaRPr lang="en-US" sz="2400" dirty="0"/>
          </a:p>
        </p:txBody>
      </p:sp>
      <p:sp>
        <p:nvSpPr>
          <p:cNvPr id="12" name="Text 9"/>
          <p:cNvSpPr/>
          <p:nvPr/>
        </p:nvSpPr>
        <p:spPr>
          <a:xfrm>
            <a:off x="2194560" y="4206240"/>
            <a:ext cx="3794760" cy="320040"/>
          </a:xfrm>
          <a:prstGeom prst="rect">
            <a:avLst/>
          </a:prstGeom>
          <a:noFill/>
          <a:ln/>
        </p:spPr>
        <p:txBody>
          <a:bodyPr wrap="square" lIns="0" tIns="0" rIns="0" bIns="0" rtlCol="0" anchor="ctr"/>
          <a:lstStyle/>
          <a:p>
            <a:pPr indent="0" marL="0">
              <a:buNone/>
            </a:pPr>
            <a:r>
              <a:rPr lang="en-US" sz="1200" i="1" dirty="0">
                <a:solidFill>
                  <a:srgbClr val="7A6B70"/>
                </a:solidFill>
                <a:latin typeface="Calibri" pitchFamily="34" charset="0"/>
                <a:ea typeface="Calibri" pitchFamily="34" charset="-122"/>
                <a:cs typeface="Calibri" pitchFamily="34" charset="-120"/>
              </a:rPr>
              <a:t>Writes code. Reviews own code. Ships when done.</a:t>
            </a:r>
            <a:endParaRPr lang="en-US" sz="1200" dirty="0"/>
          </a:p>
        </p:txBody>
      </p:sp>
      <p:sp>
        <p:nvSpPr>
          <p:cNvPr id="13" name="Text 10"/>
          <p:cNvSpPr/>
          <p:nvPr/>
        </p:nvSpPr>
        <p:spPr>
          <a:xfrm>
            <a:off x="105156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2EDED"/>
                </a:solidFill>
                <a:latin typeface="Calibri" pitchFamily="34" charset="0"/>
                <a:ea typeface="Calibri" pitchFamily="34" charset="-122"/>
                <a:cs typeface="Calibri" pitchFamily="34" charset="-120"/>
              </a:rPr>
              <a:t>One feature per cycle.</a:t>
            </a:r>
            <a:endParaRPr lang="en-US" sz="1300" dirty="0"/>
          </a:p>
          <a:p>
            <a:pPr marL="342900" indent="-342900">
              <a:spcAft>
                <a:spcPts val="400"/>
              </a:spcAft>
              <a:buSzPct val="100000"/>
              <a:buChar char="•"/>
            </a:pPr>
            <a:r>
              <a:rPr lang="en-US" sz="1300" dirty="0">
                <a:solidFill>
                  <a:srgbClr val="F2EDED"/>
                </a:solidFill>
                <a:latin typeface="Calibri" pitchFamily="34" charset="0"/>
                <a:ea typeface="Calibri" pitchFamily="34" charset="-122"/>
                <a:cs typeface="Calibri" pitchFamily="34" charset="-120"/>
              </a:rPr>
              <a:t>Pace = human typing speed.</a:t>
            </a:r>
            <a:endParaRPr lang="en-US" sz="1300" dirty="0"/>
          </a:p>
          <a:p>
            <a:pPr marL="342900" indent="-342900">
              <a:spcAft>
                <a:spcPts val="400"/>
              </a:spcAft>
              <a:buSzPct val="100000"/>
              <a:buChar char="•"/>
            </a:pPr>
            <a:r>
              <a:rPr lang="en-US" sz="1300" dirty="0">
                <a:solidFill>
                  <a:srgbClr val="F2EDED"/>
                </a:solidFill>
                <a:latin typeface="Calibri" pitchFamily="34" charset="0"/>
                <a:ea typeface="Calibri" pitchFamily="34" charset="-122"/>
                <a:cs typeface="Calibri" pitchFamily="34" charset="-120"/>
              </a:rPr>
              <a:t>Sleep stops the work.</a:t>
            </a:r>
            <a:endParaRPr lang="en-US" sz="1300" dirty="0"/>
          </a:p>
        </p:txBody>
      </p:sp>
      <p:sp>
        <p:nvSpPr>
          <p:cNvPr id="14" name="Text 11"/>
          <p:cNvSpPr/>
          <p:nvPr/>
        </p:nvSpPr>
        <p:spPr>
          <a:xfrm>
            <a:off x="1051560" y="5806440"/>
            <a:ext cx="4983480" cy="320040"/>
          </a:xfrm>
          <a:prstGeom prst="rect">
            <a:avLst/>
          </a:prstGeom>
          <a:noFill/>
          <a:ln/>
        </p:spPr>
        <p:txBody>
          <a:bodyPr wrap="square" lIns="0" tIns="0" rIns="0" bIns="0" rtlCol="0" anchor="ctr"/>
          <a:lstStyle/>
          <a:p>
            <a:pPr indent="0" marL="0">
              <a:buNone/>
            </a:pPr>
            <a:r>
              <a:rPr lang="en-US" sz="1200" i="1" dirty="0">
                <a:solidFill>
                  <a:srgbClr val="E45565"/>
                </a:solidFill>
                <a:latin typeface="Calibri" pitchFamily="34" charset="0"/>
                <a:ea typeface="Calibri" pitchFamily="34" charset="-122"/>
                <a:cs typeface="Calibri" pitchFamily="34" charset="-120"/>
              </a:rPr>
              <a:t>Linear. Bounded by hours awake.</a:t>
            </a:r>
            <a:endParaRPr lang="en-US" sz="1200" dirty="0"/>
          </a:p>
        </p:txBody>
      </p:sp>
      <p:sp>
        <p:nvSpPr>
          <p:cNvPr id="15" name="Shape 12"/>
          <p:cNvSpPr/>
          <p:nvPr/>
        </p:nvSpPr>
        <p:spPr>
          <a:xfrm>
            <a:off x="6400800" y="2926080"/>
            <a:ext cx="5349240" cy="3291840"/>
          </a:xfrm>
          <a:prstGeom prst="rect">
            <a:avLst/>
          </a:prstGeom>
          <a:solidFill>
            <a:srgbClr val="1E1116"/>
          </a:solidFill>
          <a:ln w="12700">
            <a:solidFill>
              <a:srgbClr val="3A1E26"/>
            </a:solidFill>
            <a:prstDash val="solid"/>
          </a:ln>
        </p:spPr>
      </p:sp>
      <p:sp>
        <p:nvSpPr>
          <p:cNvPr id="16" name="Shape 13"/>
          <p:cNvSpPr/>
          <p:nvPr/>
        </p:nvSpPr>
        <p:spPr>
          <a:xfrm>
            <a:off x="6400800" y="2926080"/>
            <a:ext cx="5349240" cy="91440"/>
          </a:xfrm>
          <a:prstGeom prst="rect">
            <a:avLst/>
          </a:prstGeom>
          <a:solidFill>
            <a:srgbClr val="5DBB80"/>
          </a:solidFill>
          <a:ln w="12700">
            <a:solidFill>
              <a:srgbClr val="5DBB80"/>
            </a:solidFill>
            <a:prstDash val="solid"/>
          </a:ln>
        </p:spPr>
      </p:sp>
      <p:sp>
        <p:nvSpPr>
          <p:cNvPr id="17" name="Shape 14"/>
          <p:cNvSpPr/>
          <p:nvPr/>
        </p:nvSpPr>
        <p:spPr>
          <a:xfrm>
            <a:off x="6675120" y="3291840"/>
            <a:ext cx="914400" cy="914400"/>
          </a:xfrm>
          <a:prstGeom prst="ellipse">
            <a:avLst/>
          </a:prstGeom>
          <a:solidFill>
            <a:srgbClr val="5DBB80"/>
          </a:solidFill>
          <a:ln w="12700">
            <a:solidFill>
              <a:srgbClr val="5DBB80"/>
            </a:solidFill>
            <a:prstDash val="solid"/>
          </a:ln>
        </p:spPr>
      </p:sp>
      <p:pic>
        <p:nvPicPr>
          <p:cNvPr id="18" name="Image 1" descr="preencoded.png">    </p:cNvPr>
          <p:cNvPicPr>
            <a:picLocks noChangeAspect="1"/>
          </p:cNvPicPr>
          <p:nvPr/>
        </p:nvPicPr>
        <p:blipFill>
          <a:blip r:embed="rId2"/>
          <a:stretch>
            <a:fillRect/>
          </a:stretch>
        </p:blipFill>
        <p:spPr>
          <a:xfrm>
            <a:off x="6830568" y="3447288"/>
            <a:ext cx="603504" cy="603504"/>
          </a:xfrm>
          <a:prstGeom prst="rect">
            <a:avLst/>
          </a:prstGeom>
        </p:spPr>
      </p:pic>
      <p:sp>
        <p:nvSpPr>
          <p:cNvPr id="19" name="Text 15"/>
          <p:cNvSpPr/>
          <p:nvPr/>
        </p:nvSpPr>
        <p:spPr>
          <a:xfrm>
            <a:off x="7818120" y="3383280"/>
            <a:ext cx="3794760" cy="365760"/>
          </a:xfrm>
          <a:prstGeom prst="rect">
            <a:avLst/>
          </a:prstGeom>
          <a:noFill/>
          <a:ln/>
        </p:spPr>
        <p:txBody>
          <a:bodyPr wrap="square" lIns="0" tIns="0" rIns="0" bIns="0" rtlCol="0" anchor="ctr"/>
          <a:lstStyle/>
          <a:p>
            <a:pPr indent="0" marL="0">
              <a:buNone/>
            </a:pPr>
            <a:r>
              <a:rPr lang="en-US" sz="1300" b="1" spc="500" kern="0" dirty="0">
                <a:solidFill>
                  <a:srgbClr val="E45565"/>
                </a:solidFill>
                <a:latin typeface="Calibri" pitchFamily="34" charset="0"/>
                <a:ea typeface="Calibri" pitchFamily="34" charset="-122"/>
                <a:cs typeface="Calibri" pitchFamily="34" charset="-120"/>
              </a:rPr>
              <a:t>THE AI VAMPIRE</a:t>
            </a:r>
            <a:endParaRPr lang="en-US" sz="1300" dirty="0"/>
          </a:p>
        </p:txBody>
      </p:sp>
      <p:sp>
        <p:nvSpPr>
          <p:cNvPr id="20" name="Text 16"/>
          <p:cNvSpPr/>
          <p:nvPr/>
        </p:nvSpPr>
        <p:spPr>
          <a:xfrm>
            <a:off x="781812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20 streams</a:t>
            </a:r>
            <a:endParaRPr lang="en-US" sz="2400" dirty="0"/>
          </a:p>
        </p:txBody>
      </p:sp>
      <p:sp>
        <p:nvSpPr>
          <p:cNvPr id="21" name="Text 17"/>
          <p:cNvSpPr/>
          <p:nvPr/>
        </p:nvSpPr>
        <p:spPr>
          <a:xfrm>
            <a:off x="7818120" y="4206240"/>
            <a:ext cx="3794760" cy="320040"/>
          </a:xfrm>
          <a:prstGeom prst="rect">
            <a:avLst/>
          </a:prstGeom>
          <a:noFill/>
          <a:ln/>
        </p:spPr>
        <p:txBody>
          <a:bodyPr wrap="square" lIns="0" tIns="0" rIns="0" bIns="0" rtlCol="0" anchor="ctr"/>
          <a:lstStyle/>
          <a:p>
            <a:pPr indent="0" marL="0">
              <a:buNone/>
            </a:pPr>
            <a:r>
              <a:rPr lang="en-US" sz="1200" i="1" dirty="0">
                <a:solidFill>
                  <a:srgbClr val="7A6B70"/>
                </a:solidFill>
                <a:latin typeface="Calibri" pitchFamily="34" charset="0"/>
                <a:ea typeface="Calibri" pitchFamily="34" charset="-122"/>
                <a:cs typeface="Calibri" pitchFamily="34" charset="-120"/>
              </a:rPr>
              <a:t>Twenty agents writing. Reviews and redirects.</a:t>
            </a:r>
            <a:endParaRPr lang="en-US" sz="1200" dirty="0"/>
          </a:p>
        </p:txBody>
      </p:sp>
      <p:sp>
        <p:nvSpPr>
          <p:cNvPr id="22" name="Text 18"/>
          <p:cNvSpPr/>
          <p:nvPr/>
        </p:nvSpPr>
        <p:spPr>
          <a:xfrm>
            <a:off x="667512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2EDED"/>
                </a:solidFill>
                <a:latin typeface="Calibri" pitchFamily="34" charset="0"/>
                <a:ea typeface="Calibri" pitchFamily="34" charset="-122"/>
                <a:cs typeface="Calibri" pitchFamily="34" charset="-120"/>
              </a:rPr>
              <a:t>Twenty features in parallel.</a:t>
            </a:r>
            <a:endParaRPr lang="en-US" sz="1300" dirty="0"/>
          </a:p>
          <a:p>
            <a:pPr marL="342900" indent="-342900">
              <a:spcAft>
                <a:spcPts val="400"/>
              </a:spcAft>
              <a:buSzPct val="100000"/>
              <a:buChar char="•"/>
            </a:pPr>
            <a:r>
              <a:rPr lang="en-US" sz="1300" dirty="0">
                <a:solidFill>
                  <a:srgbClr val="F2EDED"/>
                </a:solidFill>
                <a:latin typeface="Calibri" pitchFamily="34" charset="0"/>
                <a:ea typeface="Calibri" pitchFamily="34" charset="-122"/>
                <a:cs typeface="Calibri" pitchFamily="34" charset="-120"/>
              </a:rPr>
              <a:t>Pace = how fast they can review.</a:t>
            </a:r>
            <a:endParaRPr lang="en-US" sz="1300" dirty="0"/>
          </a:p>
          <a:p>
            <a:pPr marL="342900" indent="-342900">
              <a:spcAft>
                <a:spcPts val="400"/>
              </a:spcAft>
              <a:buSzPct val="100000"/>
              <a:buChar char="•"/>
            </a:pPr>
            <a:r>
              <a:rPr lang="en-US" sz="1300" dirty="0">
                <a:solidFill>
                  <a:srgbClr val="F2EDED"/>
                </a:solidFill>
                <a:latin typeface="Calibri" pitchFamily="34" charset="0"/>
                <a:ea typeface="Calibri" pitchFamily="34" charset="-122"/>
                <a:cs typeface="Calibri" pitchFamily="34" charset="-120"/>
              </a:rPr>
              <a:t>Agents work while they sleep.</a:t>
            </a:r>
            <a:endParaRPr lang="en-US" sz="1300" dirty="0"/>
          </a:p>
        </p:txBody>
      </p:sp>
      <p:sp>
        <p:nvSpPr>
          <p:cNvPr id="23" name="Text 19"/>
          <p:cNvSpPr/>
          <p:nvPr/>
        </p:nvSpPr>
        <p:spPr>
          <a:xfrm>
            <a:off x="6675120" y="5806440"/>
            <a:ext cx="4983480" cy="320040"/>
          </a:xfrm>
          <a:prstGeom prst="rect">
            <a:avLst/>
          </a:prstGeom>
          <a:noFill/>
          <a:ln/>
        </p:spPr>
        <p:txBody>
          <a:bodyPr wrap="square" lIns="0" tIns="0" rIns="0" bIns="0" rtlCol="0" anchor="ctr"/>
          <a:lstStyle/>
          <a:p>
            <a:pPr indent="0" marL="0">
              <a:buNone/>
            </a:pPr>
            <a:r>
              <a:rPr lang="en-US" sz="1200" i="1" dirty="0">
                <a:solidFill>
                  <a:srgbClr val="5DBB80"/>
                </a:solidFill>
                <a:latin typeface="Calibri" pitchFamily="34" charset="0"/>
                <a:ea typeface="Calibri" pitchFamily="34" charset="-122"/>
                <a:cs typeface="Calibri" pitchFamily="34" charset="-120"/>
              </a:rPr>
              <a:t>Compounding. Bounded by review capacity.</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6B70"/>
                </a:solidFill>
                <a:latin typeface="Calibri" pitchFamily="34" charset="0"/>
                <a:ea typeface="Calibri" pitchFamily="34" charset="-122"/>
                <a:cs typeface="Calibri" pitchFamily="34" charset="-120"/>
              </a:rPr>
              <a:t>Slide 5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DED"/>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C8334C"/>
                </a:solidFill>
                <a:latin typeface="Calibri" pitchFamily="34" charset="0"/>
                <a:ea typeface="Calibri" pitchFamily="34" charset="-122"/>
                <a:cs typeface="Calibri" pitchFamily="34" charset="-120"/>
              </a:rPr>
              <a:t>THE REFRAME</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000" b="1" dirty="0">
                <a:solidFill>
                  <a:srgbClr val="120709"/>
                </a:solidFill>
                <a:latin typeface="Calibri" pitchFamily="34" charset="0"/>
                <a:ea typeface="Calibri" pitchFamily="34" charset="-122"/>
                <a:cs typeface="Calibri" pitchFamily="34" charset="-120"/>
              </a:rPr>
              <a:t>Stop coding. Start orchestrating.</a:t>
            </a:r>
            <a:endParaRPr lang="en-US" sz="3000" dirty="0"/>
          </a:p>
        </p:txBody>
      </p:sp>
      <p:sp>
        <p:nvSpPr>
          <p:cNvPr id="5" name="Text 3"/>
          <p:cNvSpPr/>
          <p:nvPr/>
        </p:nvSpPr>
        <p:spPr>
          <a:xfrm>
            <a:off x="777240" y="1920240"/>
            <a:ext cx="10607040" cy="914400"/>
          </a:xfrm>
          <a:prstGeom prst="rect">
            <a:avLst/>
          </a:prstGeom>
          <a:noFill/>
          <a:ln/>
        </p:spPr>
        <p:txBody>
          <a:bodyPr wrap="square" lIns="0" tIns="0" rIns="0" bIns="0" rtlCol="0" anchor="ctr"/>
          <a:lstStyle/>
          <a:p>
            <a:pPr indent="0" marL="0">
              <a:buNone/>
            </a:pPr>
            <a:r>
              <a:rPr lang="en-US" sz="1600" dirty="0">
                <a:solidFill>
                  <a:srgbClr val="120709"/>
                </a:solidFill>
                <a:latin typeface="Calibri" pitchFamily="34" charset="0"/>
                <a:ea typeface="Calibri" pitchFamily="34" charset="-122"/>
                <a:cs typeface="Calibri" pitchFamily="34" charset="-120"/>
              </a:rPr>
              <a:t>The shift isn't from human to AI. It's from operator to orchestrator. The same person who used to write one feature per day now runs the crew that ships twenty. Promote them. Train them. Give them the fleet.</a:t>
            </a:r>
            <a:endParaRPr lang="en-US" sz="1600" dirty="0"/>
          </a:p>
        </p:txBody>
      </p:sp>
      <p:sp>
        <p:nvSpPr>
          <p:cNvPr id="6" name="Shape 4"/>
          <p:cNvSpPr/>
          <p:nvPr/>
        </p:nvSpPr>
        <p:spPr>
          <a:xfrm>
            <a:off x="57150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8000"/>
              </a:srgbClr>
            </a:outerShdw>
          </a:effectLst>
        </p:spPr>
      </p:sp>
      <p:sp>
        <p:nvSpPr>
          <p:cNvPr id="7" name="Shape 5"/>
          <p:cNvSpPr/>
          <p:nvPr/>
        </p:nvSpPr>
        <p:spPr>
          <a:xfrm>
            <a:off x="571500" y="3154680"/>
            <a:ext cx="3520440" cy="73152"/>
          </a:xfrm>
          <a:prstGeom prst="rect">
            <a:avLst/>
          </a:prstGeom>
          <a:solidFill>
            <a:srgbClr val="C8334C"/>
          </a:solidFill>
          <a:ln w="12700">
            <a:solidFill>
              <a:srgbClr val="C8334C"/>
            </a:solidFill>
            <a:prstDash val="solid"/>
          </a:ln>
        </p:spPr>
      </p:sp>
      <p:sp>
        <p:nvSpPr>
          <p:cNvPr id="8" name="Shape 6"/>
          <p:cNvSpPr/>
          <p:nvPr/>
        </p:nvSpPr>
        <p:spPr>
          <a:xfrm>
            <a:off x="891540" y="3520440"/>
            <a:ext cx="685800" cy="685800"/>
          </a:xfrm>
          <a:prstGeom prst="ellipse">
            <a:avLst/>
          </a:prstGeom>
          <a:solidFill>
            <a:srgbClr val="110A0E"/>
          </a:solidFill>
          <a:ln w="12700">
            <a:solidFill>
              <a:srgbClr val="110A0E"/>
            </a:solidFill>
            <a:prstDash val="solid"/>
          </a:ln>
        </p:spPr>
      </p:sp>
      <p:pic>
        <p:nvPicPr>
          <p:cNvPr id="9" name="Image 0" descr="preencoded.png">    </p:cNvPr>
          <p:cNvPicPr>
            <a:picLocks noChangeAspect="1"/>
          </p:cNvPicPr>
          <p:nvPr/>
        </p:nvPicPr>
        <p:blipFill>
          <a:blip r:embed="rId1"/>
          <a:stretch>
            <a:fillRect/>
          </a:stretch>
        </p:blipFill>
        <p:spPr>
          <a:xfrm>
            <a:off x="1019556" y="3648456"/>
            <a:ext cx="429768" cy="429768"/>
          </a:xfrm>
          <a:prstGeom prst="rect">
            <a:avLst/>
          </a:prstGeom>
        </p:spPr>
      </p:pic>
      <p:sp>
        <p:nvSpPr>
          <p:cNvPr id="10" name="Text 7"/>
          <p:cNvSpPr/>
          <p:nvPr/>
        </p:nvSpPr>
        <p:spPr>
          <a:xfrm>
            <a:off x="845820" y="4434840"/>
            <a:ext cx="2971800" cy="548640"/>
          </a:xfrm>
          <a:prstGeom prst="rect">
            <a:avLst/>
          </a:prstGeom>
          <a:noFill/>
          <a:ln/>
        </p:spPr>
        <p:txBody>
          <a:bodyPr wrap="square" lIns="0" tIns="0" rIns="0" bIns="0" rtlCol="0" anchor="ctr"/>
          <a:lstStyle/>
          <a:p>
            <a:pPr indent="0" marL="0">
              <a:buNone/>
            </a:pPr>
            <a:r>
              <a:rPr lang="en-US" sz="1600" b="1" dirty="0">
                <a:solidFill>
                  <a:srgbClr val="120709"/>
                </a:solidFill>
                <a:latin typeface="Calibri" pitchFamily="34" charset="0"/>
                <a:ea typeface="Calibri" pitchFamily="34" charset="-122"/>
                <a:cs typeface="Calibri" pitchFamily="34" charset="-120"/>
              </a:rPr>
              <a:t>Move your best to orchestration.</a:t>
            </a:r>
            <a:endParaRPr lang="en-US" sz="1600" dirty="0"/>
          </a:p>
        </p:txBody>
      </p:sp>
      <p:sp>
        <p:nvSpPr>
          <p:cNvPr id="11" name="Text 8"/>
          <p:cNvSpPr/>
          <p:nvPr/>
        </p:nvSpPr>
        <p:spPr>
          <a:xfrm>
            <a:off x="845820" y="5029200"/>
            <a:ext cx="2971800" cy="868680"/>
          </a:xfrm>
          <a:prstGeom prst="rect">
            <a:avLst/>
          </a:prstGeom>
          <a:noFill/>
          <a:ln/>
        </p:spPr>
        <p:txBody>
          <a:bodyPr wrap="square" lIns="0" tIns="0" rIns="0" bIns="0" rtlCol="0" anchor="t"/>
          <a:lstStyle/>
          <a:p>
            <a:pPr indent="0" marL="0">
              <a:buNone/>
            </a:pPr>
            <a:r>
              <a:rPr lang="en-US" sz="1200" dirty="0">
                <a:solidFill>
                  <a:srgbClr val="7A6B70"/>
                </a:solidFill>
                <a:latin typeface="Calibri" pitchFamily="34" charset="0"/>
                <a:ea typeface="Calibri" pitchFamily="34" charset="-122"/>
                <a:cs typeface="Calibri" pitchFamily="34" charset="-120"/>
              </a:rPr>
              <a:t>Your senior people shouldn't be at the keyboard typing. They should be reviewing fleet output.</a:t>
            </a:r>
            <a:endParaRPr lang="en-US" sz="1200" dirty="0"/>
          </a:p>
        </p:txBody>
      </p:sp>
      <p:sp>
        <p:nvSpPr>
          <p:cNvPr id="12" name="Shape 9"/>
          <p:cNvSpPr/>
          <p:nvPr/>
        </p:nvSpPr>
        <p:spPr>
          <a:xfrm>
            <a:off x="432054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8000"/>
              </a:srgbClr>
            </a:outerShdw>
          </a:effectLst>
        </p:spPr>
      </p:sp>
      <p:sp>
        <p:nvSpPr>
          <p:cNvPr id="13" name="Shape 10"/>
          <p:cNvSpPr/>
          <p:nvPr/>
        </p:nvSpPr>
        <p:spPr>
          <a:xfrm>
            <a:off x="4320540" y="3154680"/>
            <a:ext cx="3520440" cy="73152"/>
          </a:xfrm>
          <a:prstGeom prst="rect">
            <a:avLst/>
          </a:prstGeom>
          <a:solidFill>
            <a:srgbClr val="C8334C"/>
          </a:solidFill>
          <a:ln w="12700">
            <a:solidFill>
              <a:srgbClr val="C8334C"/>
            </a:solidFill>
            <a:prstDash val="solid"/>
          </a:ln>
        </p:spPr>
      </p:sp>
      <p:sp>
        <p:nvSpPr>
          <p:cNvPr id="14" name="Shape 11"/>
          <p:cNvSpPr/>
          <p:nvPr/>
        </p:nvSpPr>
        <p:spPr>
          <a:xfrm>
            <a:off x="4640580" y="3520440"/>
            <a:ext cx="685800" cy="685800"/>
          </a:xfrm>
          <a:prstGeom prst="ellipse">
            <a:avLst/>
          </a:prstGeom>
          <a:solidFill>
            <a:srgbClr val="110A0E"/>
          </a:solidFill>
          <a:ln w="12700">
            <a:solidFill>
              <a:srgbClr val="110A0E"/>
            </a:solidFill>
            <a:prstDash val="solid"/>
          </a:ln>
        </p:spPr>
      </p:sp>
      <p:pic>
        <p:nvPicPr>
          <p:cNvPr id="15" name="Image 1" descr="preencoded.png">    </p:cNvPr>
          <p:cNvPicPr>
            <a:picLocks noChangeAspect="1"/>
          </p:cNvPicPr>
          <p:nvPr/>
        </p:nvPicPr>
        <p:blipFill>
          <a:blip r:embed="rId2"/>
          <a:stretch>
            <a:fillRect/>
          </a:stretch>
        </p:blipFill>
        <p:spPr>
          <a:xfrm>
            <a:off x="4768596" y="3648456"/>
            <a:ext cx="429768" cy="429768"/>
          </a:xfrm>
          <a:prstGeom prst="rect">
            <a:avLst/>
          </a:prstGeom>
        </p:spPr>
      </p:pic>
      <p:sp>
        <p:nvSpPr>
          <p:cNvPr id="16" name="Text 12"/>
          <p:cNvSpPr/>
          <p:nvPr/>
        </p:nvSpPr>
        <p:spPr>
          <a:xfrm>
            <a:off x="4594860" y="4434840"/>
            <a:ext cx="2971800" cy="548640"/>
          </a:xfrm>
          <a:prstGeom prst="rect">
            <a:avLst/>
          </a:prstGeom>
          <a:noFill/>
          <a:ln/>
        </p:spPr>
        <p:txBody>
          <a:bodyPr wrap="square" lIns="0" tIns="0" rIns="0" bIns="0" rtlCol="0" anchor="ctr"/>
          <a:lstStyle/>
          <a:p>
            <a:pPr indent="0" marL="0">
              <a:buNone/>
            </a:pPr>
            <a:r>
              <a:rPr lang="en-US" sz="1600" b="1" dirty="0">
                <a:solidFill>
                  <a:srgbClr val="120709"/>
                </a:solidFill>
                <a:latin typeface="Calibri" pitchFamily="34" charset="0"/>
                <a:ea typeface="Calibri" pitchFamily="34" charset="-122"/>
                <a:cs typeface="Calibri" pitchFamily="34" charset="-120"/>
              </a:rPr>
              <a:t>Optimize for review speed.</a:t>
            </a:r>
            <a:endParaRPr lang="en-US" sz="1600" dirty="0"/>
          </a:p>
        </p:txBody>
      </p:sp>
      <p:sp>
        <p:nvSpPr>
          <p:cNvPr id="17" name="Text 13"/>
          <p:cNvSpPr/>
          <p:nvPr/>
        </p:nvSpPr>
        <p:spPr>
          <a:xfrm>
            <a:off x="4594860" y="5029200"/>
            <a:ext cx="2971800" cy="868680"/>
          </a:xfrm>
          <a:prstGeom prst="rect">
            <a:avLst/>
          </a:prstGeom>
          <a:noFill/>
          <a:ln/>
        </p:spPr>
        <p:txBody>
          <a:bodyPr wrap="square" lIns="0" tIns="0" rIns="0" bIns="0" rtlCol="0" anchor="t"/>
          <a:lstStyle/>
          <a:p>
            <a:pPr indent="0" marL="0">
              <a:buNone/>
            </a:pPr>
            <a:r>
              <a:rPr lang="en-US" sz="1200" dirty="0">
                <a:solidFill>
                  <a:srgbClr val="7A6B70"/>
                </a:solidFill>
                <a:latin typeface="Calibri" pitchFamily="34" charset="0"/>
                <a:ea typeface="Calibri" pitchFamily="34" charset="-122"/>
                <a:cs typeface="Calibri" pitchFamily="34" charset="-120"/>
              </a:rPr>
              <a:t>The new bottleneck is human review bandwidth. Tools, dashboards, and habits that speed review = direct output.</a:t>
            </a:r>
            <a:endParaRPr lang="en-US" sz="1200" dirty="0"/>
          </a:p>
        </p:txBody>
      </p:sp>
      <p:sp>
        <p:nvSpPr>
          <p:cNvPr id="18" name="Shape 14"/>
          <p:cNvSpPr/>
          <p:nvPr/>
        </p:nvSpPr>
        <p:spPr>
          <a:xfrm>
            <a:off x="806958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10A0E">
                <a:alpha val="8000"/>
              </a:srgbClr>
            </a:outerShdw>
          </a:effectLst>
        </p:spPr>
      </p:sp>
      <p:sp>
        <p:nvSpPr>
          <p:cNvPr id="19" name="Shape 15"/>
          <p:cNvSpPr/>
          <p:nvPr/>
        </p:nvSpPr>
        <p:spPr>
          <a:xfrm>
            <a:off x="8069580" y="3154680"/>
            <a:ext cx="3520440" cy="73152"/>
          </a:xfrm>
          <a:prstGeom prst="rect">
            <a:avLst/>
          </a:prstGeom>
          <a:solidFill>
            <a:srgbClr val="C8334C"/>
          </a:solidFill>
          <a:ln w="12700">
            <a:solidFill>
              <a:srgbClr val="C8334C"/>
            </a:solidFill>
            <a:prstDash val="solid"/>
          </a:ln>
        </p:spPr>
      </p:sp>
      <p:sp>
        <p:nvSpPr>
          <p:cNvPr id="20" name="Shape 16"/>
          <p:cNvSpPr/>
          <p:nvPr/>
        </p:nvSpPr>
        <p:spPr>
          <a:xfrm>
            <a:off x="8389620" y="3520440"/>
            <a:ext cx="685800" cy="685800"/>
          </a:xfrm>
          <a:prstGeom prst="ellipse">
            <a:avLst/>
          </a:prstGeom>
          <a:solidFill>
            <a:srgbClr val="110A0E"/>
          </a:solidFill>
          <a:ln w="12700">
            <a:solidFill>
              <a:srgbClr val="110A0E"/>
            </a:solidFill>
            <a:prstDash val="solid"/>
          </a:ln>
        </p:spPr>
      </p:sp>
      <p:pic>
        <p:nvPicPr>
          <p:cNvPr id="21" name="Image 2" descr="preencoded.png">    </p:cNvPr>
          <p:cNvPicPr>
            <a:picLocks noChangeAspect="1"/>
          </p:cNvPicPr>
          <p:nvPr/>
        </p:nvPicPr>
        <p:blipFill>
          <a:blip r:embed="rId3"/>
          <a:stretch>
            <a:fillRect/>
          </a:stretch>
        </p:blipFill>
        <p:spPr>
          <a:xfrm>
            <a:off x="8517636" y="3648456"/>
            <a:ext cx="429768" cy="429768"/>
          </a:xfrm>
          <a:prstGeom prst="rect">
            <a:avLst/>
          </a:prstGeom>
        </p:spPr>
      </p:pic>
      <p:sp>
        <p:nvSpPr>
          <p:cNvPr id="22" name="Text 17"/>
          <p:cNvSpPr/>
          <p:nvPr/>
        </p:nvSpPr>
        <p:spPr>
          <a:xfrm>
            <a:off x="8343900" y="4434840"/>
            <a:ext cx="2971800" cy="548640"/>
          </a:xfrm>
          <a:prstGeom prst="rect">
            <a:avLst/>
          </a:prstGeom>
          <a:noFill/>
          <a:ln/>
        </p:spPr>
        <p:txBody>
          <a:bodyPr wrap="square" lIns="0" tIns="0" rIns="0" bIns="0" rtlCol="0" anchor="ctr"/>
          <a:lstStyle/>
          <a:p>
            <a:pPr indent="0" marL="0">
              <a:buNone/>
            </a:pPr>
            <a:r>
              <a:rPr lang="en-US" sz="1600" b="1" dirty="0">
                <a:solidFill>
                  <a:srgbClr val="120709"/>
                </a:solidFill>
                <a:latin typeface="Calibri" pitchFamily="34" charset="0"/>
                <a:ea typeface="Calibri" pitchFamily="34" charset="-122"/>
                <a:cs typeface="Calibri" pitchFamily="34" charset="-120"/>
              </a:rPr>
              <a:t>Reward output, not hours.</a:t>
            </a:r>
            <a:endParaRPr lang="en-US" sz="1600" dirty="0"/>
          </a:p>
        </p:txBody>
      </p:sp>
      <p:sp>
        <p:nvSpPr>
          <p:cNvPr id="23" name="Text 18"/>
          <p:cNvSpPr/>
          <p:nvPr/>
        </p:nvSpPr>
        <p:spPr>
          <a:xfrm>
            <a:off x="8343900" y="5029200"/>
            <a:ext cx="2971800" cy="868680"/>
          </a:xfrm>
          <a:prstGeom prst="rect">
            <a:avLst/>
          </a:prstGeom>
          <a:noFill/>
          <a:ln/>
        </p:spPr>
        <p:txBody>
          <a:bodyPr wrap="square" lIns="0" tIns="0" rIns="0" bIns="0" rtlCol="0" anchor="t"/>
          <a:lstStyle/>
          <a:p>
            <a:pPr indent="0" marL="0">
              <a:buNone/>
            </a:pPr>
            <a:r>
              <a:rPr lang="en-US" sz="1200" dirty="0">
                <a:solidFill>
                  <a:srgbClr val="7A6B70"/>
                </a:solidFill>
                <a:latin typeface="Calibri" pitchFamily="34" charset="0"/>
                <a:ea typeface="Calibri" pitchFamily="34" charset="-122"/>
                <a:cs typeface="Calibri" pitchFamily="34" charset="-120"/>
              </a:rPr>
              <a:t>AI vampires sleep. The work doesn't. Measure shipped, not seated. Pay accordingly.</a:t>
            </a:r>
            <a:endParaRPr lang="en-US" sz="1200" dirty="0"/>
          </a:p>
        </p:txBody>
      </p:sp>
      <p:sp>
        <p:nvSpPr>
          <p:cNvPr id="24" name="Text 19"/>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6B70"/>
                </a:solidFill>
                <a:latin typeface="Calibri" pitchFamily="34" charset="0"/>
                <a:ea typeface="Calibri" pitchFamily="34" charset="-122"/>
                <a:cs typeface="Calibri" pitchFamily="34" charset="-120"/>
              </a:rPr>
              <a:t>Slide 6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10A0E"/>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C8334C"/>
          </a:solidFill>
          <a:ln w="12700">
            <a:solidFill>
              <a:srgbClr val="C8334C"/>
            </a:solidFill>
            <a:prstDash val="solid"/>
          </a:ln>
        </p:spPr>
      </p:sp>
      <p:sp>
        <p:nvSpPr>
          <p:cNvPr id="3" name="Text 1"/>
          <p:cNvSpPr/>
          <p:nvPr/>
        </p:nvSpPr>
        <p:spPr>
          <a:xfrm>
            <a:off x="914400" y="914400"/>
            <a:ext cx="10058400" cy="457200"/>
          </a:xfrm>
          <a:prstGeom prst="rect">
            <a:avLst/>
          </a:prstGeom>
          <a:noFill/>
          <a:ln/>
        </p:spPr>
        <p:txBody>
          <a:bodyPr wrap="square" lIns="0" tIns="0" rIns="0" bIns="0" rtlCol="0" anchor="ctr"/>
          <a:lstStyle/>
          <a:p>
            <a:pPr indent="0" marL="0">
              <a:buNone/>
            </a:pPr>
            <a:r>
              <a:rPr lang="en-US" sz="1400" b="1" spc="600" kern="0" dirty="0">
                <a:solidFill>
                  <a:srgbClr val="E45565"/>
                </a:solidFill>
                <a:latin typeface="Calibri" pitchFamily="34" charset="0"/>
                <a:ea typeface="Calibri" pitchFamily="34" charset="-122"/>
                <a:cs typeface="Calibri" pitchFamily="34" charset="-120"/>
              </a:rPr>
              <a:t>THE TAKEAWAY</a:t>
            </a:r>
            <a:endParaRPr lang="en-US" sz="1400" dirty="0"/>
          </a:p>
        </p:txBody>
      </p:sp>
      <p:sp>
        <p:nvSpPr>
          <p:cNvPr id="4" name="Text 2"/>
          <p:cNvSpPr/>
          <p:nvPr/>
        </p:nvSpPr>
        <p:spPr>
          <a:xfrm>
            <a:off x="914400" y="1508760"/>
            <a:ext cx="10332720" cy="914400"/>
          </a:xfrm>
          <a:prstGeom prst="rect">
            <a:avLst/>
          </a:prstGeom>
          <a:noFill/>
          <a:ln/>
        </p:spPr>
        <p:txBody>
          <a:bodyPr wrap="square" lIns="0" tIns="0" rIns="0" bIns="0" rtlCol="0" anchor="ctr"/>
          <a:lstStyle/>
          <a:p>
            <a:pPr indent="0" marL="0">
              <a:buNone/>
            </a:pPr>
            <a:r>
              <a:rPr lang="en-US" sz="4600" b="1" dirty="0">
                <a:solidFill>
                  <a:srgbClr val="FFFFFF"/>
                </a:solidFill>
                <a:latin typeface="Calibri" pitchFamily="34" charset="0"/>
                <a:ea typeface="Calibri" pitchFamily="34" charset="-122"/>
                <a:cs typeface="Calibri" pitchFamily="34" charset="-120"/>
              </a:rPr>
              <a:t>You're not the carpenter.</a:t>
            </a:r>
            <a:endParaRPr lang="en-US" sz="4600" dirty="0"/>
          </a:p>
        </p:txBody>
      </p:sp>
      <p:sp>
        <p:nvSpPr>
          <p:cNvPr id="5" name="Text 3"/>
          <p:cNvSpPr/>
          <p:nvPr/>
        </p:nvSpPr>
        <p:spPr>
          <a:xfrm>
            <a:off x="914400" y="2514600"/>
            <a:ext cx="10332720" cy="914400"/>
          </a:xfrm>
          <a:prstGeom prst="rect">
            <a:avLst/>
          </a:prstGeom>
          <a:noFill/>
          <a:ln/>
        </p:spPr>
        <p:txBody>
          <a:bodyPr wrap="square" lIns="0" tIns="0" rIns="0" bIns="0" rtlCol="0" anchor="ctr"/>
          <a:lstStyle/>
          <a:p>
            <a:pPr indent="0" marL="0">
              <a:buNone/>
            </a:pPr>
            <a:r>
              <a:rPr lang="en-US" sz="4600" b="1" dirty="0">
                <a:solidFill>
                  <a:srgbClr val="E45565"/>
                </a:solidFill>
                <a:latin typeface="Calibri" pitchFamily="34" charset="0"/>
                <a:ea typeface="Calibri" pitchFamily="34" charset="-122"/>
                <a:cs typeface="Calibri" pitchFamily="34" charset="-120"/>
              </a:rPr>
              <a:t>You're the foreman.</a:t>
            </a:r>
            <a:endParaRPr lang="en-US" sz="4600" dirty="0"/>
          </a:p>
        </p:txBody>
      </p:sp>
      <p:sp>
        <p:nvSpPr>
          <p:cNvPr id="6" name="Text 4"/>
          <p:cNvSpPr/>
          <p:nvPr/>
        </p:nvSpPr>
        <p:spPr>
          <a:xfrm>
            <a:off x="914400" y="3703320"/>
            <a:ext cx="10332720" cy="822960"/>
          </a:xfrm>
          <a:prstGeom prst="rect">
            <a:avLst/>
          </a:prstGeom>
          <a:noFill/>
          <a:ln/>
        </p:spPr>
        <p:txBody>
          <a:bodyPr wrap="square" lIns="0" tIns="0" rIns="0" bIns="0" rtlCol="0" anchor="ctr"/>
          <a:lstStyle/>
          <a:p>
            <a:pPr indent="0" marL="0">
              <a:buNone/>
            </a:pPr>
            <a:r>
              <a:rPr lang="en-US" sz="2000" i="1" dirty="0">
                <a:solidFill>
                  <a:srgbClr val="F2EDED"/>
                </a:solidFill>
                <a:latin typeface="Calibri" pitchFamily="34" charset="0"/>
                <a:ea typeface="Calibri" pitchFamily="34" charset="-122"/>
                <a:cs typeface="Calibri" pitchFamily="34" charset="-120"/>
              </a:rPr>
              <a:t>The new top performer runs a crew of twenty. Sleep is the only thing that stops them.</a:t>
            </a:r>
            <a:endParaRPr lang="en-US" sz="2000" dirty="0"/>
          </a:p>
        </p:txBody>
      </p:sp>
      <p:sp>
        <p:nvSpPr>
          <p:cNvPr id="7" name="Shape 5"/>
          <p:cNvSpPr/>
          <p:nvPr/>
        </p:nvSpPr>
        <p:spPr>
          <a:xfrm>
            <a:off x="571500" y="5029200"/>
            <a:ext cx="3520440" cy="1143000"/>
          </a:xfrm>
          <a:prstGeom prst="rect">
            <a:avLst/>
          </a:prstGeom>
          <a:solidFill>
            <a:srgbClr val="1E1116"/>
          </a:solidFill>
          <a:ln w="12700">
            <a:solidFill>
              <a:srgbClr val="3A1E26"/>
            </a:solidFill>
            <a:prstDash val="solid"/>
          </a:ln>
        </p:spPr>
      </p:sp>
      <p:sp>
        <p:nvSpPr>
          <p:cNvPr id="8" name="Shape 6"/>
          <p:cNvSpPr/>
          <p:nvPr/>
        </p:nvSpPr>
        <p:spPr>
          <a:xfrm>
            <a:off x="571500" y="5029200"/>
            <a:ext cx="73152" cy="1143000"/>
          </a:xfrm>
          <a:prstGeom prst="rect">
            <a:avLst/>
          </a:prstGeom>
          <a:solidFill>
            <a:srgbClr val="C8334C"/>
          </a:solidFill>
          <a:ln w="12700">
            <a:solidFill>
              <a:srgbClr val="C8334C"/>
            </a:solidFill>
            <a:prstDash val="solid"/>
          </a:ln>
        </p:spPr>
      </p:sp>
      <p:sp>
        <p:nvSpPr>
          <p:cNvPr id="9" name="Text 7"/>
          <p:cNvSpPr/>
          <p:nvPr/>
        </p:nvSpPr>
        <p:spPr>
          <a:xfrm>
            <a:off x="84582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45565"/>
                </a:solidFill>
                <a:latin typeface="Calibri" pitchFamily="34" charset="0"/>
                <a:ea typeface="Calibri" pitchFamily="34" charset="-122"/>
                <a:cs typeface="Calibri" pitchFamily="34" charset="-120"/>
              </a:rPr>
              <a:t>ORCHESTRATE</a:t>
            </a:r>
            <a:endParaRPr lang="en-US" sz="1300" dirty="0"/>
          </a:p>
        </p:txBody>
      </p:sp>
      <p:sp>
        <p:nvSpPr>
          <p:cNvPr id="10" name="Text 8"/>
          <p:cNvSpPr/>
          <p:nvPr/>
        </p:nvSpPr>
        <p:spPr>
          <a:xfrm>
            <a:off x="845820" y="5532120"/>
            <a:ext cx="3063240" cy="594360"/>
          </a:xfrm>
          <a:prstGeom prst="rect">
            <a:avLst/>
          </a:prstGeom>
          <a:noFill/>
          <a:ln/>
        </p:spPr>
        <p:txBody>
          <a:bodyPr wrap="square" lIns="0" tIns="0" rIns="0" bIns="0" rtlCol="0" anchor="t"/>
          <a:lstStyle/>
          <a:p>
            <a:pPr indent="0" marL="0">
              <a:buNone/>
            </a:pPr>
            <a:r>
              <a:rPr lang="en-US" sz="1300" dirty="0">
                <a:solidFill>
                  <a:srgbClr val="F2EDED"/>
                </a:solidFill>
                <a:latin typeface="Calibri" pitchFamily="34" charset="0"/>
                <a:ea typeface="Calibri" pitchFamily="34" charset="-122"/>
                <a:cs typeface="Calibri" pitchFamily="34" charset="-120"/>
              </a:rPr>
              <a:t>One human, fleet of agents. That's the new shape of work.</a:t>
            </a:r>
            <a:endParaRPr lang="en-US" sz="1300" dirty="0"/>
          </a:p>
        </p:txBody>
      </p:sp>
      <p:sp>
        <p:nvSpPr>
          <p:cNvPr id="11" name="Shape 9"/>
          <p:cNvSpPr/>
          <p:nvPr/>
        </p:nvSpPr>
        <p:spPr>
          <a:xfrm>
            <a:off x="4320540" y="5029200"/>
            <a:ext cx="3520440" cy="1143000"/>
          </a:xfrm>
          <a:prstGeom prst="rect">
            <a:avLst/>
          </a:prstGeom>
          <a:solidFill>
            <a:srgbClr val="1E1116"/>
          </a:solidFill>
          <a:ln w="12700">
            <a:solidFill>
              <a:srgbClr val="3A1E26"/>
            </a:solidFill>
            <a:prstDash val="solid"/>
          </a:ln>
        </p:spPr>
      </p:sp>
      <p:sp>
        <p:nvSpPr>
          <p:cNvPr id="12" name="Shape 10"/>
          <p:cNvSpPr/>
          <p:nvPr/>
        </p:nvSpPr>
        <p:spPr>
          <a:xfrm>
            <a:off x="4320540" y="5029200"/>
            <a:ext cx="73152" cy="1143000"/>
          </a:xfrm>
          <a:prstGeom prst="rect">
            <a:avLst/>
          </a:prstGeom>
          <a:solidFill>
            <a:srgbClr val="C8334C"/>
          </a:solidFill>
          <a:ln w="12700">
            <a:solidFill>
              <a:srgbClr val="C8334C"/>
            </a:solidFill>
            <a:prstDash val="solid"/>
          </a:ln>
        </p:spPr>
      </p:sp>
      <p:sp>
        <p:nvSpPr>
          <p:cNvPr id="13" name="Text 11"/>
          <p:cNvSpPr/>
          <p:nvPr/>
        </p:nvSpPr>
        <p:spPr>
          <a:xfrm>
            <a:off x="459486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45565"/>
                </a:solidFill>
                <a:latin typeface="Calibri" pitchFamily="34" charset="0"/>
                <a:ea typeface="Calibri" pitchFamily="34" charset="-122"/>
                <a:cs typeface="Calibri" pitchFamily="34" charset="-120"/>
              </a:rPr>
              <a:t>REVIEW</a:t>
            </a:r>
            <a:endParaRPr lang="en-US" sz="1300" dirty="0"/>
          </a:p>
        </p:txBody>
      </p:sp>
      <p:sp>
        <p:nvSpPr>
          <p:cNvPr id="14" name="Text 12"/>
          <p:cNvSpPr/>
          <p:nvPr/>
        </p:nvSpPr>
        <p:spPr>
          <a:xfrm>
            <a:off x="4594860" y="5532120"/>
            <a:ext cx="3063240" cy="594360"/>
          </a:xfrm>
          <a:prstGeom prst="rect">
            <a:avLst/>
          </a:prstGeom>
          <a:noFill/>
          <a:ln/>
        </p:spPr>
        <p:txBody>
          <a:bodyPr wrap="square" lIns="0" tIns="0" rIns="0" bIns="0" rtlCol="0" anchor="t"/>
          <a:lstStyle/>
          <a:p>
            <a:pPr indent="0" marL="0">
              <a:buNone/>
            </a:pPr>
            <a:r>
              <a:rPr lang="en-US" sz="1300" dirty="0">
                <a:solidFill>
                  <a:srgbClr val="F2EDED"/>
                </a:solidFill>
                <a:latin typeface="Calibri" pitchFamily="34" charset="0"/>
                <a:ea typeface="Calibri" pitchFamily="34" charset="-122"/>
                <a:cs typeface="Calibri" pitchFamily="34" charset="-120"/>
              </a:rPr>
              <a:t>The bottleneck moved. Review speed = output.</a:t>
            </a:r>
            <a:endParaRPr lang="en-US" sz="1300" dirty="0"/>
          </a:p>
        </p:txBody>
      </p:sp>
      <p:sp>
        <p:nvSpPr>
          <p:cNvPr id="15" name="Shape 13"/>
          <p:cNvSpPr/>
          <p:nvPr/>
        </p:nvSpPr>
        <p:spPr>
          <a:xfrm>
            <a:off x="8069580" y="5029200"/>
            <a:ext cx="3520440" cy="1143000"/>
          </a:xfrm>
          <a:prstGeom prst="rect">
            <a:avLst/>
          </a:prstGeom>
          <a:solidFill>
            <a:srgbClr val="1E1116"/>
          </a:solidFill>
          <a:ln w="12700">
            <a:solidFill>
              <a:srgbClr val="3A1E26"/>
            </a:solidFill>
            <a:prstDash val="solid"/>
          </a:ln>
        </p:spPr>
      </p:sp>
      <p:sp>
        <p:nvSpPr>
          <p:cNvPr id="16" name="Shape 14"/>
          <p:cNvSpPr/>
          <p:nvPr/>
        </p:nvSpPr>
        <p:spPr>
          <a:xfrm>
            <a:off x="8069580" y="5029200"/>
            <a:ext cx="73152" cy="1143000"/>
          </a:xfrm>
          <a:prstGeom prst="rect">
            <a:avLst/>
          </a:prstGeom>
          <a:solidFill>
            <a:srgbClr val="C8334C"/>
          </a:solidFill>
          <a:ln w="12700">
            <a:solidFill>
              <a:srgbClr val="C8334C"/>
            </a:solidFill>
            <a:prstDash val="solid"/>
          </a:ln>
        </p:spPr>
      </p:sp>
      <p:sp>
        <p:nvSpPr>
          <p:cNvPr id="17" name="Text 15"/>
          <p:cNvSpPr/>
          <p:nvPr/>
        </p:nvSpPr>
        <p:spPr>
          <a:xfrm>
            <a:off x="8343900" y="5166360"/>
            <a:ext cx="3063240" cy="365760"/>
          </a:xfrm>
          <a:prstGeom prst="rect">
            <a:avLst/>
          </a:prstGeom>
          <a:noFill/>
          <a:ln/>
        </p:spPr>
        <p:txBody>
          <a:bodyPr wrap="square" lIns="0" tIns="0" rIns="0" bIns="0" rtlCol="0" anchor="ctr"/>
          <a:lstStyle/>
          <a:p>
            <a:pPr indent="0" marL="0">
              <a:buNone/>
            </a:pPr>
            <a:r>
              <a:rPr lang="en-US" sz="1300" b="1" spc="600" kern="0" dirty="0">
                <a:solidFill>
                  <a:srgbClr val="E45565"/>
                </a:solidFill>
                <a:latin typeface="Calibri" pitchFamily="34" charset="0"/>
                <a:ea typeface="Calibri" pitchFamily="34" charset="-122"/>
                <a:cs typeface="Calibri" pitchFamily="34" charset="-120"/>
              </a:rPr>
              <a:t>COMPOUND</a:t>
            </a:r>
            <a:endParaRPr lang="en-US" sz="1300" dirty="0"/>
          </a:p>
        </p:txBody>
      </p:sp>
      <p:sp>
        <p:nvSpPr>
          <p:cNvPr id="18" name="Text 16"/>
          <p:cNvSpPr/>
          <p:nvPr/>
        </p:nvSpPr>
        <p:spPr>
          <a:xfrm>
            <a:off x="8343900" y="5532120"/>
            <a:ext cx="3063240" cy="594360"/>
          </a:xfrm>
          <a:prstGeom prst="rect">
            <a:avLst/>
          </a:prstGeom>
          <a:noFill/>
          <a:ln/>
        </p:spPr>
        <p:txBody>
          <a:bodyPr wrap="square" lIns="0" tIns="0" rIns="0" bIns="0" rtlCol="0" anchor="t"/>
          <a:lstStyle/>
          <a:p>
            <a:pPr indent="0" marL="0">
              <a:buNone/>
            </a:pPr>
            <a:r>
              <a:rPr lang="en-US" sz="1300" dirty="0">
                <a:solidFill>
                  <a:srgbClr val="F2EDED"/>
                </a:solidFill>
                <a:latin typeface="Calibri" pitchFamily="34" charset="0"/>
                <a:ea typeface="Calibri" pitchFamily="34" charset="-122"/>
                <a:cs typeface="Calibri" pitchFamily="34" charset="-120"/>
              </a:rPr>
              <a:t>Twenty streams beats one stream, every single hour.</a:t>
            </a:r>
            <a:endParaRPr lang="en-US" sz="1300" dirty="0"/>
          </a:p>
        </p:txBody>
      </p:sp>
      <p:sp>
        <p:nvSpPr>
          <p:cNvPr id="19" name="Text 17"/>
          <p:cNvSpPr/>
          <p:nvPr/>
        </p:nvSpPr>
        <p:spPr>
          <a:xfrm>
            <a:off x="914400" y="6400800"/>
            <a:ext cx="10332720" cy="365760"/>
          </a:xfrm>
          <a:prstGeom prst="rect">
            <a:avLst/>
          </a:prstGeom>
          <a:noFill/>
          <a:ln/>
        </p:spPr>
        <p:txBody>
          <a:bodyPr wrap="square" lIns="0" tIns="0" rIns="0" bIns="0" rtlCol="0" anchor="ctr"/>
          <a:lstStyle/>
          <a:p>
            <a:pPr indent="0" marL="0">
              <a:buNone/>
            </a:pPr>
            <a:r>
              <a:rPr lang="en-US" sz="1400" i="1" dirty="0">
                <a:solidFill>
                  <a:srgbClr val="E45565"/>
                </a:solidFill>
                <a:latin typeface="Calibri" pitchFamily="34" charset="0"/>
                <a:ea typeface="Calibri" pitchFamily="34" charset="-122"/>
                <a:cs typeface="Calibri" pitchFamily="34" charset="-120"/>
              </a:rPr>
              <a:t>Going to bed means twenty workers stop.</a:t>
            </a:r>
            <a:endParaRPr lang="en-US" sz="1400" dirty="0"/>
          </a:p>
        </p:txBody>
      </p:sp>
      <p:sp>
        <p:nvSpPr>
          <p:cNvPr id="20" name="Oval 1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AI Vampires.</dc:title>
  <dc:subject>PptxGenJS Presentation</dc:subject>
  <dc:creator>Peter Galloway</dc:creator>
  <cp:lastModifiedBy>Peter Galloway</cp:lastModifiedBy>
  <cp:revision>1</cp:revision>
  <dcterms:created xsi:type="dcterms:W3CDTF">2026-05-25T09:14:32Z</dcterms:created>
  <dcterms:modified xsi:type="dcterms:W3CDTF">2026-05-25T09:14:32Z</dcterms:modified>
</cp:coreProperties>
</file>