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130"/>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E8B431"/>
          </a:solidFill>
          <a:ln w="12700">
            <a:solidFill>
              <a:srgbClr val="E8B431"/>
            </a:solidFill>
            <a:prstDash val="solid"/>
          </a:ln>
        </p:spPr>
      </p:sp>
      <p:sp>
        <p:nvSpPr>
          <p:cNvPr id="3" name="Shape 1"/>
          <p:cNvSpPr/>
          <p:nvPr/>
        </p:nvSpPr>
        <p:spPr>
          <a:xfrm>
            <a:off x="365760" y="0"/>
            <a:ext cx="73152" cy="6858000"/>
          </a:xfrm>
          <a:prstGeom prst="rect">
            <a:avLst/>
          </a:prstGeom>
          <a:solidFill>
            <a:srgbClr val="7B5FB5"/>
          </a:solidFill>
          <a:ln w="12700">
            <a:solidFill>
              <a:srgbClr val="7B5FB5"/>
            </a:solidFill>
            <a:prstDash val="solid"/>
          </a:ln>
        </p:spPr>
      </p:sp>
      <p:sp>
        <p:nvSpPr>
          <p:cNvPr id="4" name="Text 2"/>
          <p:cNvSpPr/>
          <p:nvPr/>
        </p:nvSpPr>
        <p:spPr>
          <a:xfrm>
            <a:off x="914400" y="1325880"/>
            <a:ext cx="10058400" cy="457200"/>
          </a:xfrm>
          <a:prstGeom prst="rect">
            <a:avLst/>
          </a:prstGeom>
          <a:noFill/>
          <a:ln/>
        </p:spPr>
        <p:txBody>
          <a:bodyPr wrap="square" lIns="0" tIns="0" rIns="0" bIns="0" rtlCol="0" anchor="ctr"/>
          <a:lstStyle/>
          <a:p>
            <a:pPr indent="0" marL="0">
              <a:buNone/>
            </a:pPr>
            <a:r>
              <a:rPr lang="en-US" sz="1400" b="1" spc="600" kern="0" dirty="0">
                <a:solidFill>
                  <a:srgbClr val="F5CD5C"/>
                </a:solidFill>
                <a:latin typeface="Calibri" pitchFamily="34" charset="0"/>
                <a:ea typeface="Calibri" pitchFamily="34" charset="-122"/>
                <a:cs typeface="Calibri" pitchFamily="34" charset="-120"/>
              </a:rPr>
              <a:t>AN ANALOGY ABOUT THE NEW AI SKILL</a:t>
            </a:r>
            <a:endParaRPr lang="en-US" sz="1400" dirty="0"/>
          </a:p>
        </p:txBody>
      </p:sp>
      <p:sp>
        <p:nvSpPr>
          <p:cNvPr id="5" name="Text 3"/>
          <p:cNvSpPr/>
          <p:nvPr/>
        </p:nvSpPr>
        <p:spPr>
          <a:xfrm>
            <a:off x="914400" y="1828800"/>
            <a:ext cx="10332720" cy="1097280"/>
          </a:xfrm>
          <a:prstGeom prst="rect">
            <a:avLst/>
          </a:prstGeom>
          <a:noFill/>
          <a:ln/>
        </p:spPr>
        <p:txBody>
          <a:bodyPr wrap="square" lIns="0" tIns="0" rIns="0" bIns="0" rtlCol="0" anchor="ctr"/>
          <a:lstStyle/>
          <a:p>
            <a:pPr indent="0" marL="0">
              <a:buNone/>
            </a:pPr>
            <a:r>
              <a:rPr lang="en-US" sz="5400" b="1" dirty="0">
                <a:solidFill>
                  <a:srgbClr val="FFFFFF"/>
                </a:solidFill>
                <a:latin typeface="Calibri" pitchFamily="34" charset="0"/>
                <a:ea typeface="Calibri" pitchFamily="34" charset="-122"/>
                <a:cs typeface="Calibri" pitchFamily="34" charset="-120"/>
              </a:rPr>
              <a:t>The Bottleneck Is You.</a:t>
            </a:r>
            <a:endParaRPr lang="en-US" sz="5400" dirty="0"/>
          </a:p>
        </p:txBody>
      </p:sp>
      <p:sp>
        <p:nvSpPr>
          <p:cNvPr id="6" name="Text 4"/>
          <p:cNvSpPr/>
          <p:nvPr/>
        </p:nvSpPr>
        <p:spPr>
          <a:xfrm>
            <a:off x="914400" y="3108960"/>
            <a:ext cx="9601200" cy="1280160"/>
          </a:xfrm>
          <a:prstGeom prst="rect">
            <a:avLst/>
          </a:prstGeom>
          <a:noFill/>
          <a:ln/>
        </p:spPr>
        <p:txBody>
          <a:bodyPr wrap="square" lIns="0" tIns="0" rIns="0" bIns="0" rtlCol="0" anchor="ctr"/>
          <a:lstStyle/>
          <a:p>
            <a:pPr indent="0" marL="0">
              <a:buNone/>
            </a:pPr>
            <a:r>
              <a:rPr lang="en-US" sz="2100" dirty="0">
                <a:solidFill>
                  <a:srgbClr val="F5F1EA"/>
                </a:solidFill>
                <a:latin typeface="Calibri" pitchFamily="34" charset="0"/>
                <a:ea typeface="Calibri" pitchFamily="34" charset="-122"/>
                <a:cs typeface="Calibri" pitchFamily="34" charset="-120"/>
              </a:rPr>
              <a:t>Why you don't need to be technical — you need to know what to ask.</a:t>
            </a:r>
            <a:endParaRPr lang="en-US" sz="2100" dirty="0"/>
          </a:p>
        </p:txBody>
      </p:sp>
      <p:pic>
        <p:nvPicPr>
          <p:cNvPr id="7" name="Image 0" descr="preencoded.png">    </p:cNvPr>
          <p:cNvPicPr>
            <a:picLocks noChangeAspect="1"/>
          </p:cNvPicPr>
          <p:nvPr/>
        </p:nvPicPr>
        <p:blipFill>
          <a:blip r:embed="rId1"/>
          <a:stretch>
            <a:fillRect/>
          </a:stretch>
        </p:blipFill>
        <p:spPr>
          <a:xfrm>
            <a:off x="9692640" y="4572000"/>
            <a:ext cx="1645920" cy="1645920"/>
          </a:xfrm>
          <a:prstGeom prst="rect">
            <a:avLst/>
          </a:prstGeom>
        </p:spPr>
      </p:pic>
      <p:sp>
        <p:nvSpPr>
          <p:cNvPr id="8" name="Text 5"/>
          <p:cNvSpPr/>
          <p:nvPr/>
        </p:nvSpPr>
        <p:spPr>
          <a:xfrm>
            <a:off x="914400" y="5989320"/>
            <a:ext cx="5486400" cy="365760"/>
          </a:xfrm>
          <a:prstGeom prst="rect">
            <a:avLst/>
          </a:prstGeom>
          <a:noFill/>
          <a:ln/>
        </p:spPr>
        <p:txBody>
          <a:bodyPr wrap="square" lIns="0" tIns="0" rIns="0" bIns="0" rtlCol="0" anchor="ctr"/>
          <a:lstStyle/>
          <a:p>
            <a:pPr indent="0" marL="0">
              <a:buNone/>
            </a:pPr>
            <a:r>
              <a:rPr lang="en-US" sz="1300" dirty="0">
                <a:solidFill>
                  <a:srgbClr val="F5F1EA"/>
                </a:solidFill>
                <a:latin typeface="Calibri" pitchFamily="34" charset="0"/>
                <a:ea typeface="Calibri" pitchFamily="34" charset="-122"/>
                <a:cs typeface="Calibri" pitchFamily="34" charset="-120"/>
              </a:rPr>
              <a:t>Peter Galloway</a:t>
            </a:r>
            <a:endParaRPr lang="en-US" sz="1300" dirty="0"/>
          </a:p>
        </p:txBody>
      </p:sp>
      <p:sp>
        <p:nvSpPr>
          <p:cNvPr id="9" name="Text 6"/>
          <p:cNvSpPr/>
          <p:nvPr/>
        </p:nvSpPr>
        <p:spPr>
          <a:xfrm>
            <a:off x="6400800" y="5989320"/>
            <a:ext cx="4846320" cy="365760"/>
          </a:xfrm>
          <a:prstGeom prst="rect">
            <a:avLst/>
          </a:prstGeom>
          <a:noFill/>
          <a:ln/>
        </p:spPr>
        <p:txBody>
          <a:bodyPr wrap="square" lIns="0" tIns="0" rIns="0" bIns="0" rtlCol="0" anchor="ctr"/>
          <a:lstStyle/>
          <a:p>
            <a:pPr algn="r" indent="0" marL="0">
              <a:buNone/>
            </a:pPr>
            <a:r>
              <a:rPr lang="en-US" sz="1300" dirty="0">
                <a:solidFill>
                  <a:srgbClr val="F5F1EA"/>
                </a:solidFill>
                <a:latin typeface="Calibri" pitchFamily="34" charset="0"/>
                <a:ea typeface="Calibri" pitchFamily="34" charset="-122"/>
                <a:cs typeface="Calibri" pitchFamily="34" charset="-120"/>
              </a:rPr>
              <a:t>Internal note  ·  Analogy Catalog</a:t>
            </a:r>
            <a:endParaRPr lang="en-US" sz="1300" dirty="0"/>
          </a:p>
        </p:txBody>
      </p:sp>
      <p:sp>
        <p:nvSpPr>
          <p:cNvPr id="10" name="Oval 9"/>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1EA"/>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E8B431"/>
          </a:solidFill>
          <a:ln w="12700">
            <a:solidFill>
              <a:srgbClr val="E8B431"/>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E8B431"/>
                </a:solidFill>
                <a:latin typeface="Calibri" pitchFamily="34" charset="0"/>
                <a:ea typeface="Calibri" pitchFamily="34" charset="-122"/>
                <a:cs typeface="Calibri" pitchFamily="34" charset="-120"/>
              </a:rPr>
              <a:t>WHAT KEEPS COMING UP</a:t>
            </a:r>
            <a:endParaRPr lang="en-US" sz="1200" dirty="0"/>
          </a:p>
        </p:txBody>
      </p:sp>
      <p:sp>
        <p:nvSpPr>
          <p:cNvPr id="4" name="Text 2"/>
          <p:cNvSpPr/>
          <p:nvPr/>
        </p:nvSpPr>
        <p:spPr>
          <a:xfrm>
            <a:off x="777240" y="914400"/>
            <a:ext cx="10972800" cy="822960"/>
          </a:xfrm>
          <a:prstGeom prst="rect">
            <a:avLst/>
          </a:prstGeom>
          <a:noFill/>
          <a:ln/>
        </p:spPr>
        <p:txBody>
          <a:bodyPr wrap="square" lIns="0" tIns="0" rIns="0" bIns="0" rtlCol="0" anchor="ctr"/>
          <a:lstStyle/>
          <a:p>
            <a:pPr indent="0" marL="0">
              <a:buNone/>
            </a:pPr>
            <a:r>
              <a:rPr lang="en-US" sz="3200" b="1" dirty="0">
                <a:solidFill>
                  <a:srgbClr val="161024"/>
                </a:solidFill>
                <a:latin typeface="Calibri" pitchFamily="34" charset="0"/>
                <a:ea typeface="Calibri" pitchFamily="34" charset="-122"/>
                <a:cs typeface="Calibri" pitchFamily="34" charset="-120"/>
              </a:rPr>
              <a:t>“I'm not technical. I can't really use AI.”</a:t>
            </a:r>
            <a:endParaRPr lang="en-US" sz="3200" dirty="0"/>
          </a:p>
        </p:txBody>
      </p:sp>
      <p:sp>
        <p:nvSpPr>
          <p:cNvPr id="5" name="Text 3"/>
          <p:cNvSpPr/>
          <p:nvPr/>
        </p:nvSpPr>
        <p:spPr>
          <a:xfrm>
            <a:off x="777240" y="1737360"/>
            <a:ext cx="10972800" cy="777240"/>
          </a:xfrm>
          <a:prstGeom prst="rect">
            <a:avLst/>
          </a:prstGeom>
          <a:noFill/>
          <a:ln/>
        </p:spPr>
        <p:txBody>
          <a:bodyPr wrap="square" lIns="0" tIns="0" rIns="0" bIns="0" rtlCol="0" anchor="ctr"/>
          <a:lstStyle/>
          <a:p>
            <a:pPr indent="0" marL="0">
              <a:buNone/>
            </a:pPr>
            <a:r>
              <a:rPr lang="en-US" sz="2400" i="1" dirty="0">
                <a:solidFill>
                  <a:srgbClr val="7B5FB5"/>
                </a:solidFill>
                <a:latin typeface="Calibri" pitchFamily="34" charset="0"/>
                <a:ea typeface="Calibri" pitchFamily="34" charset="-122"/>
                <a:cs typeface="Calibri" pitchFamily="34" charset="-120"/>
              </a:rPr>
              <a:t>Almost everyone in leadership says this. Almost everyone is wrong.</a:t>
            </a:r>
            <a:endParaRPr lang="en-US" sz="2400" dirty="0"/>
          </a:p>
        </p:txBody>
      </p:sp>
      <p:sp>
        <p:nvSpPr>
          <p:cNvPr id="6" name="Text 4"/>
          <p:cNvSpPr/>
          <p:nvPr/>
        </p:nvSpPr>
        <p:spPr>
          <a:xfrm>
            <a:off x="777240" y="2743200"/>
            <a:ext cx="6035040" cy="3383280"/>
          </a:xfrm>
          <a:prstGeom prst="rect">
            <a:avLst/>
          </a:prstGeom>
          <a:noFill/>
          <a:ln/>
        </p:spPr>
        <p:txBody>
          <a:bodyPr wrap="square" lIns="0" tIns="0" rIns="0" bIns="0" rtlCol="0" anchor="t"/>
          <a:lstStyle/>
          <a:p>
            <a:pPr indent="0" marL="0">
              <a:spcAft>
                <a:spcPts val="800"/>
              </a:spcAft>
              <a:buNone/>
            </a:pPr>
            <a:r>
              <a:rPr lang="en-US" sz="1600" dirty="0">
                <a:solidFill>
                  <a:srgbClr val="161024"/>
                </a:solidFill>
                <a:latin typeface="Calibri" pitchFamily="34" charset="0"/>
                <a:ea typeface="Calibri" pitchFamily="34" charset="-122"/>
                <a:cs typeface="Calibri" pitchFamily="34" charset="-120"/>
              </a:rPr>
              <a:t>It's the second-most common AI objection on the executive floor: I don't code. I'm not a developer. I'd just slow things down trying to use this.</a:t>
            </a:r>
            <a:endParaRPr lang="en-US" sz="1600" dirty="0"/>
          </a:p>
          <a:p>
            <a:pPr indent="0" marL="0">
              <a:spcAft>
                <a:spcPts val="800"/>
              </a:spcAft>
              <a:buNone/>
            </a:pPr>
            <a:endParaRPr lang="en-US" sz="1600" dirty="0"/>
          </a:p>
          <a:p>
            <a:pPr indent="0" marL="0">
              <a:spcAft>
                <a:spcPts val="800"/>
              </a:spcAft>
              <a:buNone/>
            </a:pPr>
            <a:r>
              <a:rPr lang="en-US" sz="1600" dirty="0">
                <a:solidFill>
                  <a:srgbClr val="161024"/>
                </a:solidFill>
                <a:latin typeface="Calibri" pitchFamily="34" charset="0"/>
                <a:ea typeface="Calibri" pitchFamily="34" charset="-122"/>
                <a:cs typeface="Calibri" pitchFamily="34" charset="-120"/>
              </a:rPr>
              <a:t>That used to be true. It isn't anymore. The models can do almost anything you can describe in plain English. The constraint isn't the tool. It's how clearly you can articulate what you want.</a:t>
            </a:r>
            <a:endParaRPr lang="en-US" sz="1600" dirty="0"/>
          </a:p>
        </p:txBody>
      </p:sp>
      <p:sp>
        <p:nvSpPr>
          <p:cNvPr id="7" name="Shape 5"/>
          <p:cNvSpPr/>
          <p:nvPr/>
        </p:nvSpPr>
        <p:spPr>
          <a:xfrm>
            <a:off x="7498080" y="2743200"/>
            <a:ext cx="3931920" cy="1188720"/>
          </a:xfrm>
          <a:prstGeom prst="rect">
            <a:avLst/>
          </a:prstGeom>
          <a:solidFill>
            <a:srgbClr val="FFFFFF"/>
          </a:solidFill>
          <a:ln w="12700">
            <a:solidFill>
              <a:srgbClr val="DDDDE0"/>
            </a:solidFill>
            <a:prstDash val="solid"/>
          </a:ln>
          <a:effectLst>
            <a:outerShdw sx="100000" sy="100000" kx="0" ky="0" algn="bl" rotWithShape="0" blurRad="127000" dist="25400" dir="8100000">
              <a:srgbClr val="1A1130">
                <a:alpha val="10000"/>
              </a:srgbClr>
            </a:outerShdw>
          </a:effectLst>
        </p:spPr>
      </p:sp>
      <p:sp>
        <p:nvSpPr>
          <p:cNvPr id="8" name="Shape 6"/>
          <p:cNvSpPr/>
          <p:nvPr/>
        </p:nvSpPr>
        <p:spPr>
          <a:xfrm>
            <a:off x="7498080" y="2743200"/>
            <a:ext cx="91440" cy="1188720"/>
          </a:xfrm>
          <a:prstGeom prst="rect">
            <a:avLst/>
          </a:prstGeom>
          <a:solidFill>
            <a:srgbClr val="7B5FB5"/>
          </a:solidFill>
          <a:ln w="12700">
            <a:solidFill>
              <a:srgbClr val="7B5FB5"/>
            </a:solidFill>
            <a:prstDash val="solid"/>
          </a:ln>
        </p:spPr>
      </p:sp>
      <p:pic>
        <p:nvPicPr>
          <p:cNvPr id="9" name="Image 0" descr="preencoded.png">    </p:cNvPr>
          <p:cNvPicPr>
            <a:picLocks noChangeAspect="1"/>
          </p:cNvPicPr>
          <p:nvPr/>
        </p:nvPicPr>
        <p:blipFill>
          <a:blip r:embed="rId1"/>
          <a:stretch>
            <a:fillRect/>
          </a:stretch>
        </p:blipFill>
        <p:spPr>
          <a:xfrm>
            <a:off x="7772400" y="2971800"/>
            <a:ext cx="548640" cy="548640"/>
          </a:xfrm>
          <a:prstGeom prst="rect">
            <a:avLst/>
          </a:prstGeom>
        </p:spPr>
      </p:pic>
      <p:sp>
        <p:nvSpPr>
          <p:cNvPr id="10" name="Text 7"/>
          <p:cNvSpPr/>
          <p:nvPr/>
        </p:nvSpPr>
        <p:spPr>
          <a:xfrm>
            <a:off x="8458200" y="2880360"/>
            <a:ext cx="2743200" cy="594360"/>
          </a:xfrm>
          <a:prstGeom prst="rect">
            <a:avLst/>
          </a:prstGeom>
          <a:noFill/>
          <a:ln/>
        </p:spPr>
        <p:txBody>
          <a:bodyPr wrap="square" lIns="0" tIns="0" rIns="0" bIns="0" rtlCol="0" anchor="ctr"/>
          <a:lstStyle/>
          <a:p>
            <a:pPr indent="0" marL="0">
              <a:buNone/>
            </a:pPr>
            <a:r>
              <a:rPr lang="en-US" sz="3000" b="1" dirty="0">
                <a:solidFill>
                  <a:srgbClr val="161024"/>
                </a:solidFill>
                <a:latin typeface="Calibri" pitchFamily="34" charset="0"/>
                <a:ea typeface="Calibri" pitchFamily="34" charset="-122"/>
                <a:cs typeface="Calibri" pitchFamily="34" charset="-120"/>
              </a:rPr>
              <a:t>0</a:t>
            </a:r>
            <a:endParaRPr lang="en-US" sz="3000" dirty="0"/>
          </a:p>
        </p:txBody>
      </p:sp>
      <p:sp>
        <p:nvSpPr>
          <p:cNvPr id="11" name="Text 8"/>
          <p:cNvSpPr/>
          <p:nvPr/>
        </p:nvSpPr>
        <p:spPr>
          <a:xfrm>
            <a:off x="8458200" y="3456432"/>
            <a:ext cx="2834640" cy="365760"/>
          </a:xfrm>
          <a:prstGeom prst="rect">
            <a:avLst/>
          </a:prstGeom>
          <a:noFill/>
          <a:ln/>
        </p:spPr>
        <p:txBody>
          <a:bodyPr wrap="square" lIns="0" tIns="0" rIns="0" bIns="0" rtlCol="0" anchor="ctr"/>
          <a:lstStyle/>
          <a:p>
            <a:pPr indent="0" marL="0">
              <a:buNone/>
            </a:pPr>
            <a:r>
              <a:rPr lang="en-US" sz="1200" dirty="0">
                <a:solidFill>
                  <a:srgbClr val="7A7088"/>
                </a:solidFill>
                <a:latin typeface="Calibri" pitchFamily="34" charset="0"/>
                <a:ea typeface="Calibri" pitchFamily="34" charset="-122"/>
                <a:cs typeface="Calibri" pitchFamily="34" charset="-120"/>
              </a:rPr>
              <a:t>lines of code required to use AI well</a:t>
            </a:r>
            <a:endParaRPr lang="en-US" sz="1200" dirty="0"/>
          </a:p>
        </p:txBody>
      </p:sp>
      <p:sp>
        <p:nvSpPr>
          <p:cNvPr id="12" name="Shape 9"/>
          <p:cNvSpPr/>
          <p:nvPr/>
        </p:nvSpPr>
        <p:spPr>
          <a:xfrm>
            <a:off x="7498080" y="4069080"/>
            <a:ext cx="3931920" cy="1188720"/>
          </a:xfrm>
          <a:prstGeom prst="rect">
            <a:avLst/>
          </a:prstGeom>
          <a:solidFill>
            <a:srgbClr val="FFFFFF"/>
          </a:solidFill>
          <a:ln w="12700">
            <a:solidFill>
              <a:srgbClr val="DDDDE0"/>
            </a:solidFill>
            <a:prstDash val="solid"/>
          </a:ln>
          <a:effectLst>
            <a:outerShdw sx="100000" sy="100000" kx="0" ky="0" algn="bl" rotWithShape="0" blurRad="127000" dist="25400" dir="8100000">
              <a:srgbClr val="1A1130">
                <a:alpha val="10000"/>
              </a:srgbClr>
            </a:outerShdw>
          </a:effectLst>
        </p:spPr>
      </p:sp>
      <p:sp>
        <p:nvSpPr>
          <p:cNvPr id="13" name="Shape 10"/>
          <p:cNvSpPr/>
          <p:nvPr/>
        </p:nvSpPr>
        <p:spPr>
          <a:xfrm>
            <a:off x="7498080" y="4069080"/>
            <a:ext cx="91440" cy="1188720"/>
          </a:xfrm>
          <a:prstGeom prst="rect">
            <a:avLst/>
          </a:prstGeom>
          <a:solidFill>
            <a:srgbClr val="E8B431"/>
          </a:solidFill>
          <a:ln w="12700">
            <a:solidFill>
              <a:srgbClr val="E8B431"/>
            </a:solidFill>
            <a:prstDash val="solid"/>
          </a:ln>
        </p:spPr>
      </p:sp>
      <p:pic>
        <p:nvPicPr>
          <p:cNvPr id="14" name="Image 1" descr="preencoded.png">    </p:cNvPr>
          <p:cNvPicPr>
            <a:picLocks noChangeAspect="1"/>
          </p:cNvPicPr>
          <p:nvPr/>
        </p:nvPicPr>
        <p:blipFill>
          <a:blip r:embed="rId2"/>
          <a:stretch>
            <a:fillRect/>
          </a:stretch>
        </p:blipFill>
        <p:spPr>
          <a:xfrm>
            <a:off x="7772400" y="4297680"/>
            <a:ext cx="548640" cy="548640"/>
          </a:xfrm>
          <a:prstGeom prst="rect">
            <a:avLst/>
          </a:prstGeom>
        </p:spPr>
      </p:pic>
      <p:sp>
        <p:nvSpPr>
          <p:cNvPr id="15" name="Text 11"/>
          <p:cNvSpPr/>
          <p:nvPr/>
        </p:nvSpPr>
        <p:spPr>
          <a:xfrm>
            <a:off x="8458200" y="4206240"/>
            <a:ext cx="2743200" cy="594360"/>
          </a:xfrm>
          <a:prstGeom prst="rect">
            <a:avLst/>
          </a:prstGeom>
          <a:noFill/>
          <a:ln/>
        </p:spPr>
        <p:txBody>
          <a:bodyPr wrap="square" lIns="0" tIns="0" rIns="0" bIns="0" rtlCol="0" anchor="ctr"/>
          <a:lstStyle/>
          <a:p>
            <a:pPr indent="0" marL="0">
              <a:buNone/>
            </a:pPr>
            <a:r>
              <a:rPr lang="en-US" sz="3000" b="1" dirty="0">
                <a:solidFill>
                  <a:srgbClr val="161024"/>
                </a:solidFill>
                <a:latin typeface="Calibri" pitchFamily="34" charset="0"/>
                <a:ea typeface="Calibri" pitchFamily="34" charset="-122"/>
                <a:cs typeface="Calibri" pitchFamily="34" charset="-120"/>
              </a:rPr>
              <a:t>1</a:t>
            </a:r>
            <a:endParaRPr lang="en-US" sz="3000" dirty="0"/>
          </a:p>
        </p:txBody>
      </p:sp>
      <p:sp>
        <p:nvSpPr>
          <p:cNvPr id="16" name="Text 12"/>
          <p:cNvSpPr/>
          <p:nvPr/>
        </p:nvSpPr>
        <p:spPr>
          <a:xfrm>
            <a:off x="8458200" y="4782312"/>
            <a:ext cx="2834640" cy="365760"/>
          </a:xfrm>
          <a:prstGeom prst="rect">
            <a:avLst/>
          </a:prstGeom>
          <a:noFill/>
          <a:ln/>
        </p:spPr>
        <p:txBody>
          <a:bodyPr wrap="square" lIns="0" tIns="0" rIns="0" bIns="0" rtlCol="0" anchor="ctr"/>
          <a:lstStyle/>
          <a:p>
            <a:pPr indent="0" marL="0">
              <a:buNone/>
            </a:pPr>
            <a:r>
              <a:rPr lang="en-US" sz="1200" dirty="0">
                <a:solidFill>
                  <a:srgbClr val="7A7088"/>
                </a:solidFill>
                <a:latin typeface="Calibri" pitchFamily="34" charset="0"/>
                <a:ea typeface="Calibri" pitchFamily="34" charset="-122"/>
                <a:cs typeface="Calibri" pitchFamily="34" charset="-120"/>
              </a:rPr>
              <a:t>clear English sentence still required</a:t>
            </a:r>
            <a:endParaRPr lang="en-US" sz="1200" dirty="0"/>
          </a:p>
        </p:txBody>
      </p:sp>
      <p:sp>
        <p:nvSpPr>
          <p:cNvPr id="17" name="Shape 13"/>
          <p:cNvSpPr/>
          <p:nvPr/>
        </p:nvSpPr>
        <p:spPr>
          <a:xfrm>
            <a:off x="7498080" y="5394960"/>
            <a:ext cx="3931920" cy="1188720"/>
          </a:xfrm>
          <a:prstGeom prst="rect">
            <a:avLst/>
          </a:prstGeom>
          <a:solidFill>
            <a:srgbClr val="1A1130"/>
          </a:solidFill>
          <a:ln w="12700">
            <a:solidFill>
              <a:srgbClr val="1A1130"/>
            </a:solidFill>
            <a:prstDash val="solid"/>
          </a:ln>
          <a:effectLst>
            <a:outerShdw sx="100000" sy="100000" kx="0" ky="0" algn="bl" rotWithShape="0" blurRad="127000" dist="25400" dir="8100000">
              <a:srgbClr val="1A1130">
                <a:alpha val="75000"/>
              </a:srgbClr>
            </a:outerShdw>
          </a:effectLst>
        </p:spPr>
      </p:sp>
      <p:sp>
        <p:nvSpPr>
          <p:cNvPr id="18" name="Shape 14"/>
          <p:cNvSpPr/>
          <p:nvPr/>
        </p:nvSpPr>
        <p:spPr>
          <a:xfrm>
            <a:off x="7498080" y="5394960"/>
            <a:ext cx="91440" cy="1188720"/>
          </a:xfrm>
          <a:prstGeom prst="rect">
            <a:avLst/>
          </a:prstGeom>
          <a:solidFill>
            <a:srgbClr val="F5CD5C"/>
          </a:solidFill>
          <a:ln w="12700">
            <a:solidFill>
              <a:srgbClr val="F5CD5C"/>
            </a:solidFill>
            <a:prstDash val="solid"/>
          </a:ln>
        </p:spPr>
      </p:sp>
      <p:pic>
        <p:nvPicPr>
          <p:cNvPr id="19" name="Image 2" descr="preencoded.png">    </p:cNvPr>
          <p:cNvPicPr>
            <a:picLocks noChangeAspect="1"/>
          </p:cNvPicPr>
          <p:nvPr/>
        </p:nvPicPr>
        <p:blipFill>
          <a:blip r:embed="rId3"/>
          <a:stretch>
            <a:fillRect/>
          </a:stretch>
        </p:blipFill>
        <p:spPr>
          <a:xfrm>
            <a:off x="7772400" y="5623560"/>
            <a:ext cx="548640" cy="548640"/>
          </a:xfrm>
          <a:prstGeom prst="rect">
            <a:avLst/>
          </a:prstGeom>
        </p:spPr>
      </p:pic>
      <p:sp>
        <p:nvSpPr>
          <p:cNvPr id="20" name="Text 15"/>
          <p:cNvSpPr/>
          <p:nvPr/>
        </p:nvSpPr>
        <p:spPr>
          <a:xfrm>
            <a:off x="8458200" y="5532120"/>
            <a:ext cx="2743200" cy="594360"/>
          </a:xfrm>
          <a:prstGeom prst="rect">
            <a:avLst/>
          </a:prstGeom>
          <a:noFill/>
          <a:ln/>
        </p:spPr>
        <p:txBody>
          <a:bodyPr wrap="square" lIns="0" tIns="0" rIns="0" bIns="0" rtlCol="0" anchor="ctr"/>
          <a:lstStyle/>
          <a:p>
            <a:pPr indent="0" marL="0">
              <a:buNone/>
            </a:pPr>
            <a:r>
              <a:rPr lang="en-US" sz="3000" b="1" dirty="0">
                <a:solidFill>
                  <a:srgbClr val="F5CD5C"/>
                </a:solidFill>
                <a:latin typeface="Calibri" pitchFamily="34" charset="0"/>
                <a:ea typeface="Calibri" pitchFamily="34" charset="-122"/>
                <a:cs typeface="Calibri" pitchFamily="34" charset="-120"/>
              </a:rPr>
              <a:t>You</a:t>
            </a:r>
            <a:endParaRPr lang="en-US" sz="3000" dirty="0"/>
          </a:p>
        </p:txBody>
      </p:sp>
      <p:sp>
        <p:nvSpPr>
          <p:cNvPr id="21" name="Text 16"/>
          <p:cNvSpPr/>
          <p:nvPr/>
        </p:nvSpPr>
        <p:spPr>
          <a:xfrm>
            <a:off x="8458200" y="6108192"/>
            <a:ext cx="2834640" cy="365760"/>
          </a:xfrm>
          <a:prstGeom prst="rect">
            <a:avLst/>
          </a:prstGeom>
          <a:noFill/>
          <a:ln/>
        </p:spPr>
        <p:txBody>
          <a:bodyPr wrap="square" lIns="0" tIns="0" rIns="0" bIns="0" rtlCol="0" anchor="ctr"/>
          <a:lstStyle/>
          <a:p>
            <a:pPr indent="0" marL="0">
              <a:buNone/>
            </a:pPr>
            <a:r>
              <a:rPr lang="en-US" sz="1200" dirty="0">
                <a:solidFill>
                  <a:srgbClr val="F5F1EA"/>
                </a:solidFill>
                <a:latin typeface="Calibri" pitchFamily="34" charset="0"/>
                <a:ea typeface="Calibri" pitchFamily="34" charset="-122"/>
                <a:cs typeface="Calibri" pitchFamily="34" charset="-120"/>
              </a:rPr>
              <a:t>the constraint, not the model</a:t>
            </a:r>
            <a:endParaRPr lang="en-US" sz="1200" dirty="0"/>
          </a:p>
        </p:txBody>
      </p:sp>
      <p:sp>
        <p:nvSpPr>
          <p:cNvPr id="22" name="Text 17"/>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A7088"/>
                </a:solidFill>
                <a:latin typeface="Calibri" pitchFamily="34" charset="0"/>
                <a:ea typeface="Calibri" pitchFamily="34" charset="-122"/>
                <a:cs typeface="Calibri" pitchFamily="34" charset="-120"/>
              </a:rPr>
              <a:t>Slide 2 of 7</a:t>
            </a:r>
            <a:endParaRPr lang="en-US" sz="1000" dirty="0"/>
          </a:p>
        </p:txBody>
      </p:sp>
      <p:sp>
        <p:nvSpPr>
          <p:cNvPr id="23" name="Oval 22"/>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1130"/>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E8B431"/>
          </a:solidFill>
          <a:ln w="12700">
            <a:solidFill>
              <a:srgbClr val="E8B431"/>
            </a:solidFill>
            <a:prstDash val="solid"/>
          </a:ln>
        </p:spPr>
      </p:sp>
      <p:sp>
        <p:nvSpPr>
          <p:cNvPr id="3" name="Text 1"/>
          <p:cNvSpPr/>
          <p:nvPr/>
        </p:nvSpPr>
        <p:spPr>
          <a:xfrm>
            <a:off x="777240" y="548640"/>
            <a:ext cx="7315200" cy="365760"/>
          </a:xfrm>
          <a:prstGeom prst="rect">
            <a:avLst/>
          </a:prstGeom>
          <a:noFill/>
          <a:ln/>
        </p:spPr>
        <p:txBody>
          <a:bodyPr wrap="square" lIns="0" tIns="0" rIns="0" bIns="0" rtlCol="0" anchor="ctr"/>
          <a:lstStyle/>
          <a:p>
            <a:pPr indent="0" marL="0">
              <a:buNone/>
            </a:pPr>
            <a:r>
              <a:rPr lang="en-US" sz="1200" b="1" spc="600" kern="0" dirty="0">
                <a:solidFill>
                  <a:srgbClr val="F5CD5C"/>
                </a:solidFill>
                <a:latin typeface="Calibri" pitchFamily="34" charset="0"/>
                <a:ea typeface="Calibri" pitchFamily="34" charset="-122"/>
                <a:cs typeface="Calibri" pitchFamily="34" charset="-120"/>
              </a:rPr>
              <a:t>THE ANALOGY</a:t>
            </a:r>
            <a:endParaRPr lang="en-US" sz="1200" dirty="0"/>
          </a:p>
        </p:txBody>
      </p:sp>
      <p:sp>
        <p:nvSpPr>
          <p:cNvPr id="4" name="Text 2"/>
          <p:cNvSpPr/>
          <p:nvPr/>
        </p:nvSpPr>
        <p:spPr>
          <a:xfrm>
            <a:off x="777240" y="960120"/>
            <a:ext cx="10972800" cy="868680"/>
          </a:xfrm>
          <a:prstGeom prst="rect">
            <a:avLst/>
          </a:prstGeom>
          <a:noFill/>
          <a:ln/>
        </p:spPr>
        <p:txBody>
          <a:bodyPr wrap="square" lIns="0" tIns="0" rIns="0" bIns="0" rtlCol="0" anchor="ctr"/>
          <a:lstStyle/>
          <a:p>
            <a:pPr indent="0" marL="0">
              <a:buNone/>
            </a:pPr>
            <a:r>
              <a:rPr lang="en-US" sz="3200" b="1" dirty="0">
                <a:solidFill>
                  <a:srgbClr val="FFFFFF"/>
                </a:solidFill>
                <a:latin typeface="Calibri" pitchFamily="34" charset="0"/>
                <a:ea typeface="Calibri" pitchFamily="34" charset="-122"/>
                <a:cs typeface="Calibri" pitchFamily="34" charset="-120"/>
              </a:rPr>
              <a:t>It's like directing a film.</a:t>
            </a:r>
            <a:endParaRPr lang="en-US" sz="3200" dirty="0"/>
          </a:p>
        </p:txBody>
      </p:sp>
      <p:sp>
        <p:nvSpPr>
          <p:cNvPr id="5" name="Text 3"/>
          <p:cNvSpPr/>
          <p:nvPr/>
        </p:nvSpPr>
        <p:spPr>
          <a:xfrm>
            <a:off x="777240" y="1783080"/>
            <a:ext cx="10972800" cy="777240"/>
          </a:xfrm>
          <a:prstGeom prst="rect">
            <a:avLst/>
          </a:prstGeom>
          <a:noFill/>
          <a:ln/>
        </p:spPr>
        <p:txBody>
          <a:bodyPr wrap="square" lIns="0" tIns="0" rIns="0" bIns="0" rtlCol="0" anchor="ctr"/>
          <a:lstStyle/>
          <a:p>
            <a:pPr indent="0" marL="0">
              <a:buNone/>
            </a:pPr>
            <a:r>
              <a:rPr lang="en-US" sz="2400" i="1" dirty="0">
                <a:solidFill>
                  <a:srgbClr val="F5CD5C"/>
                </a:solidFill>
                <a:latin typeface="Calibri" pitchFamily="34" charset="0"/>
                <a:ea typeface="Calibri" pitchFamily="34" charset="-122"/>
                <a:cs typeface="Calibri" pitchFamily="34" charset="-120"/>
              </a:rPr>
              <a:t>You don't run the camera. You shape the scene.</a:t>
            </a:r>
            <a:endParaRPr lang="en-US" sz="2400" dirty="0"/>
          </a:p>
        </p:txBody>
      </p:sp>
      <p:sp>
        <p:nvSpPr>
          <p:cNvPr id="6" name="Text 4"/>
          <p:cNvSpPr/>
          <p:nvPr/>
        </p:nvSpPr>
        <p:spPr>
          <a:xfrm>
            <a:off x="777240" y="2880360"/>
            <a:ext cx="6400800" cy="2743200"/>
          </a:xfrm>
          <a:prstGeom prst="rect">
            <a:avLst/>
          </a:prstGeom>
          <a:noFill/>
          <a:ln/>
        </p:spPr>
        <p:txBody>
          <a:bodyPr wrap="square" lIns="0" tIns="0" rIns="0" bIns="0" rtlCol="0" anchor="t"/>
          <a:lstStyle/>
          <a:p>
            <a:pPr indent="0" marL="0">
              <a:spcAft>
                <a:spcPts val="800"/>
              </a:spcAft>
              <a:buNone/>
            </a:pPr>
            <a:r>
              <a:rPr lang="en-US" sz="1600" dirty="0">
                <a:solidFill>
                  <a:srgbClr val="F5F1EA"/>
                </a:solidFill>
                <a:latin typeface="Calibri" pitchFamily="34" charset="0"/>
                <a:ea typeface="Calibri" pitchFamily="34" charset="-122"/>
                <a:cs typeface="Calibri" pitchFamily="34" charset="-120"/>
              </a:rPr>
              <a:t>A film director doesn't operate the camera, design the lighting, mix the sound, or edit the cuts. They have a crew of world-class specialists for that.</a:t>
            </a:r>
            <a:endParaRPr lang="en-US" sz="1600" dirty="0"/>
          </a:p>
          <a:p>
            <a:pPr indent="0" marL="0">
              <a:spcAft>
                <a:spcPts val="800"/>
              </a:spcAft>
              <a:buNone/>
            </a:pPr>
            <a:endParaRPr lang="en-US" sz="1600" dirty="0"/>
          </a:p>
          <a:p>
            <a:pPr indent="0" marL="0">
              <a:spcAft>
                <a:spcPts val="800"/>
              </a:spcAft>
              <a:buNone/>
            </a:pPr>
            <a:r>
              <a:rPr lang="en-US" sz="1600" dirty="0">
                <a:solidFill>
                  <a:srgbClr val="F5F1EA"/>
                </a:solidFill>
                <a:latin typeface="Calibri" pitchFamily="34" charset="0"/>
                <a:ea typeface="Calibri" pitchFamily="34" charset="-122"/>
                <a:cs typeface="Calibri" pitchFamily="34" charset="-120"/>
              </a:rPr>
              <a:t>What the director DOES is articulate the vision. Tell the camera operator the angle. Tell the editor the rhythm. Tell the actor the motivation. The skill that matters is knowing what to ask for, with enough clarity that the crew can deliver it.</a:t>
            </a:r>
            <a:endParaRPr lang="en-US" sz="1600" dirty="0"/>
          </a:p>
          <a:p>
            <a:pPr indent="0" marL="0">
              <a:spcAft>
                <a:spcPts val="800"/>
              </a:spcAft>
              <a:buNone/>
            </a:pPr>
            <a:endParaRPr lang="en-US" sz="1600" dirty="0"/>
          </a:p>
          <a:p>
            <a:pPr indent="0" marL="0">
              <a:spcAft>
                <a:spcPts val="800"/>
              </a:spcAft>
              <a:buNone/>
            </a:pPr>
            <a:r>
              <a:rPr lang="en-US" sz="1600" dirty="0">
                <a:solidFill>
                  <a:srgbClr val="F5F1EA"/>
                </a:solidFill>
                <a:latin typeface="Calibri" pitchFamily="34" charset="0"/>
                <a:ea typeface="Calibri" pitchFamily="34" charset="-122"/>
                <a:cs typeface="Calibri" pitchFamily="34" charset="-120"/>
              </a:rPr>
              <a:t>AI is the crew. You're the director.</a:t>
            </a:r>
            <a:endParaRPr lang="en-US" sz="1600" dirty="0"/>
          </a:p>
        </p:txBody>
      </p:sp>
      <p:sp>
        <p:nvSpPr>
          <p:cNvPr id="7" name="Shape 5"/>
          <p:cNvSpPr/>
          <p:nvPr/>
        </p:nvSpPr>
        <p:spPr>
          <a:xfrm>
            <a:off x="777240" y="5806440"/>
            <a:ext cx="6400800" cy="868680"/>
          </a:xfrm>
          <a:prstGeom prst="rect">
            <a:avLst/>
          </a:prstGeom>
          <a:solidFill>
            <a:srgbClr val="261B3F"/>
          </a:solidFill>
          <a:ln w="12700">
            <a:solidFill>
              <a:srgbClr val="F5CD5C"/>
            </a:solidFill>
            <a:prstDash val="solid"/>
          </a:ln>
        </p:spPr>
      </p:sp>
      <p:sp>
        <p:nvSpPr>
          <p:cNvPr id="8" name="Shape 6"/>
          <p:cNvSpPr/>
          <p:nvPr/>
        </p:nvSpPr>
        <p:spPr>
          <a:xfrm>
            <a:off x="777240" y="5806440"/>
            <a:ext cx="73152" cy="868680"/>
          </a:xfrm>
          <a:prstGeom prst="rect">
            <a:avLst/>
          </a:prstGeom>
          <a:solidFill>
            <a:srgbClr val="F5CD5C"/>
          </a:solidFill>
          <a:ln w="12700">
            <a:solidFill>
              <a:srgbClr val="F5CD5C"/>
            </a:solidFill>
            <a:prstDash val="solid"/>
          </a:ln>
        </p:spPr>
      </p:sp>
      <p:sp>
        <p:nvSpPr>
          <p:cNvPr id="9" name="Text 7"/>
          <p:cNvSpPr/>
          <p:nvPr/>
        </p:nvSpPr>
        <p:spPr>
          <a:xfrm>
            <a:off x="1051560" y="5870448"/>
            <a:ext cx="6080760" cy="777240"/>
          </a:xfrm>
          <a:prstGeom prst="rect">
            <a:avLst/>
          </a:prstGeom>
          <a:noFill/>
          <a:ln/>
        </p:spPr>
        <p:txBody>
          <a:bodyPr wrap="square" lIns="0" tIns="0" rIns="0" bIns="0" rtlCol="0" anchor="ctr"/>
          <a:lstStyle/>
          <a:p>
            <a:pPr indent="0" marL="0">
              <a:buNone/>
            </a:pPr>
            <a:r>
              <a:rPr lang="en-US" sz="1600" b="1" dirty="0">
                <a:solidFill>
                  <a:srgbClr val="F5CD5C"/>
                </a:solidFill>
                <a:latin typeface="Calibri" pitchFamily="34" charset="0"/>
                <a:ea typeface="Calibri" pitchFamily="34" charset="-122"/>
                <a:cs typeface="Calibri" pitchFamily="34" charset="-120"/>
              </a:rPr>
              <a:t>The director's job isn't running the equipment. It's knowing what they want.</a:t>
            </a:r>
            <a:endParaRPr lang="en-US" sz="1600" dirty="0"/>
          </a:p>
        </p:txBody>
      </p:sp>
      <p:sp>
        <p:nvSpPr>
          <p:cNvPr id="10" name="Shape 8"/>
          <p:cNvSpPr/>
          <p:nvPr/>
        </p:nvSpPr>
        <p:spPr>
          <a:xfrm>
            <a:off x="7589520" y="2880360"/>
            <a:ext cx="3840480" cy="1691640"/>
          </a:xfrm>
          <a:prstGeom prst="rect">
            <a:avLst/>
          </a:prstGeom>
          <a:solidFill>
            <a:srgbClr val="261B3F"/>
          </a:solidFill>
          <a:ln w="12700">
            <a:solidFill>
              <a:srgbClr val="3A2C5C"/>
            </a:solidFill>
            <a:prstDash val="solid"/>
          </a:ln>
        </p:spPr>
      </p:sp>
      <p:sp>
        <p:nvSpPr>
          <p:cNvPr id="11" name="Shape 9"/>
          <p:cNvSpPr/>
          <p:nvPr/>
        </p:nvSpPr>
        <p:spPr>
          <a:xfrm>
            <a:off x="7589520" y="2880360"/>
            <a:ext cx="3840480" cy="73152"/>
          </a:xfrm>
          <a:prstGeom prst="rect">
            <a:avLst/>
          </a:prstGeom>
          <a:solidFill>
            <a:srgbClr val="7B5FB5"/>
          </a:solidFill>
          <a:ln w="12700">
            <a:solidFill>
              <a:srgbClr val="7B5FB5"/>
            </a:solidFill>
            <a:prstDash val="solid"/>
          </a:ln>
        </p:spPr>
      </p:sp>
      <p:sp>
        <p:nvSpPr>
          <p:cNvPr id="12" name="Shape 10"/>
          <p:cNvSpPr/>
          <p:nvPr/>
        </p:nvSpPr>
        <p:spPr>
          <a:xfrm>
            <a:off x="7863840" y="3154680"/>
            <a:ext cx="731520" cy="731520"/>
          </a:xfrm>
          <a:prstGeom prst="ellipse">
            <a:avLst/>
          </a:prstGeom>
          <a:solidFill>
            <a:srgbClr val="7B5FB5"/>
          </a:solidFill>
          <a:ln w="12700">
            <a:solidFill>
              <a:srgbClr val="7B5FB5"/>
            </a:solidFill>
            <a:prstDash val="solid"/>
          </a:ln>
        </p:spPr>
      </p:sp>
      <p:pic>
        <p:nvPicPr>
          <p:cNvPr id="13" name="Image 0" descr="preencoded.png">    </p:cNvPr>
          <p:cNvPicPr>
            <a:picLocks noChangeAspect="1"/>
          </p:cNvPicPr>
          <p:nvPr/>
        </p:nvPicPr>
        <p:blipFill>
          <a:blip r:embed="rId1"/>
          <a:stretch>
            <a:fillRect/>
          </a:stretch>
        </p:blipFill>
        <p:spPr>
          <a:xfrm>
            <a:off x="7973568" y="3264408"/>
            <a:ext cx="512064" cy="512064"/>
          </a:xfrm>
          <a:prstGeom prst="rect">
            <a:avLst/>
          </a:prstGeom>
        </p:spPr>
      </p:pic>
      <p:sp>
        <p:nvSpPr>
          <p:cNvPr id="14" name="Text 11"/>
          <p:cNvSpPr/>
          <p:nvPr/>
        </p:nvSpPr>
        <p:spPr>
          <a:xfrm>
            <a:off x="8778240" y="3200400"/>
            <a:ext cx="2468880" cy="365760"/>
          </a:xfrm>
          <a:prstGeom prst="rect">
            <a:avLst/>
          </a:prstGeom>
          <a:noFill/>
          <a:ln/>
        </p:spPr>
        <p:txBody>
          <a:bodyPr wrap="square" lIns="0" tIns="0" rIns="0" bIns="0" rtlCol="0" anchor="ctr"/>
          <a:lstStyle/>
          <a:p>
            <a:pPr indent="0" marL="0">
              <a:buNone/>
            </a:pPr>
            <a:r>
              <a:rPr lang="en-US" sz="1200" b="1" spc="500" kern="0" dirty="0">
                <a:solidFill>
                  <a:srgbClr val="F5CD5C"/>
                </a:solidFill>
                <a:latin typeface="Calibri" pitchFamily="34" charset="0"/>
                <a:ea typeface="Calibri" pitchFamily="34" charset="-122"/>
                <a:cs typeface="Calibri" pitchFamily="34" charset="-120"/>
              </a:rPr>
              <a:t>THE DIRECTOR</a:t>
            </a:r>
            <a:endParaRPr lang="en-US" sz="1200" dirty="0"/>
          </a:p>
        </p:txBody>
      </p:sp>
      <p:sp>
        <p:nvSpPr>
          <p:cNvPr id="15" name="Text 12"/>
          <p:cNvSpPr/>
          <p:nvPr/>
        </p:nvSpPr>
        <p:spPr>
          <a:xfrm>
            <a:off x="8778240" y="3520440"/>
            <a:ext cx="2468880" cy="4572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Vision + voice</a:t>
            </a:r>
            <a:endParaRPr lang="en-US" sz="2200" dirty="0"/>
          </a:p>
        </p:txBody>
      </p:sp>
      <p:sp>
        <p:nvSpPr>
          <p:cNvPr id="16" name="Text 13"/>
          <p:cNvSpPr/>
          <p:nvPr/>
        </p:nvSpPr>
        <p:spPr>
          <a:xfrm>
            <a:off x="7863840" y="4069080"/>
            <a:ext cx="3291840" cy="457200"/>
          </a:xfrm>
          <a:prstGeom prst="rect">
            <a:avLst/>
          </a:prstGeom>
          <a:noFill/>
          <a:ln/>
        </p:spPr>
        <p:txBody>
          <a:bodyPr wrap="square" lIns="0" tIns="0" rIns="0" bIns="0" rtlCol="0" anchor="ctr"/>
          <a:lstStyle/>
          <a:p>
            <a:pPr indent="0" marL="0">
              <a:buNone/>
            </a:pPr>
            <a:r>
              <a:rPr lang="en-US" sz="1200" dirty="0">
                <a:solidFill>
                  <a:srgbClr val="F5F1EA"/>
                </a:solidFill>
                <a:latin typeface="Calibri" pitchFamily="34" charset="0"/>
                <a:ea typeface="Calibri" pitchFamily="34" charset="-122"/>
                <a:cs typeface="Calibri" pitchFamily="34" charset="-120"/>
              </a:rPr>
              <a:t>Can articulate clearly. Doesn't need to operate anything.</a:t>
            </a:r>
            <a:endParaRPr lang="en-US" sz="1200" dirty="0"/>
          </a:p>
        </p:txBody>
      </p:sp>
      <p:sp>
        <p:nvSpPr>
          <p:cNvPr id="17" name="Shape 14"/>
          <p:cNvSpPr/>
          <p:nvPr/>
        </p:nvSpPr>
        <p:spPr>
          <a:xfrm>
            <a:off x="7589520" y="4800600"/>
            <a:ext cx="3840480" cy="1691640"/>
          </a:xfrm>
          <a:prstGeom prst="rect">
            <a:avLst/>
          </a:prstGeom>
          <a:solidFill>
            <a:srgbClr val="261B3F"/>
          </a:solidFill>
          <a:ln w="12700">
            <a:solidFill>
              <a:srgbClr val="3A2C5C"/>
            </a:solidFill>
            <a:prstDash val="solid"/>
          </a:ln>
        </p:spPr>
      </p:sp>
      <p:sp>
        <p:nvSpPr>
          <p:cNvPr id="18" name="Shape 15"/>
          <p:cNvSpPr/>
          <p:nvPr/>
        </p:nvSpPr>
        <p:spPr>
          <a:xfrm>
            <a:off x="7589520" y="4800600"/>
            <a:ext cx="3840480" cy="73152"/>
          </a:xfrm>
          <a:prstGeom prst="rect">
            <a:avLst/>
          </a:prstGeom>
          <a:solidFill>
            <a:srgbClr val="E8B431"/>
          </a:solidFill>
          <a:ln w="12700">
            <a:solidFill>
              <a:srgbClr val="E8B431"/>
            </a:solidFill>
            <a:prstDash val="solid"/>
          </a:ln>
        </p:spPr>
      </p:sp>
      <p:sp>
        <p:nvSpPr>
          <p:cNvPr id="19" name="Shape 16"/>
          <p:cNvSpPr/>
          <p:nvPr/>
        </p:nvSpPr>
        <p:spPr>
          <a:xfrm>
            <a:off x="7863840" y="5074920"/>
            <a:ext cx="731520" cy="731520"/>
          </a:xfrm>
          <a:prstGeom prst="ellipse">
            <a:avLst/>
          </a:prstGeom>
          <a:solidFill>
            <a:srgbClr val="E8B431"/>
          </a:solidFill>
          <a:ln w="12700">
            <a:solidFill>
              <a:srgbClr val="E8B431"/>
            </a:solidFill>
            <a:prstDash val="solid"/>
          </a:ln>
        </p:spPr>
      </p:sp>
      <p:pic>
        <p:nvPicPr>
          <p:cNvPr id="20" name="Image 1" descr="preencoded.png">    </p:cNvPr>
          <p:cNvPicPr>
            <a:picLocks noChangeAspect="1"/>
          </p:cNvPicPr>
          <p:nvPr/>
        </p:nvPicPr>
        <p:blipFill>
          <a:blip r:embed="rId2"/>
          <a:stretch>
            <a:fillRect/>
          </a:stretch>
        </p:blipFill>
        <p:spPr>
          <a:xfrm>
            <a:off x="7973568" y="5184648"/>
            <a:ext cx="512064" cy="512064"/>
          </a:xfrm>
          <a:prstGeom prst="rect">
            <a:avLst/>
          </a:prstGeom>
        </p:spPr>
      </p:pic>
      <p:sp>
        <p:nvSpPr>
          <p:cNvPr id="21" name="Text 17"/>
          <p:cNvSpPr/>
          <p:nvPr/>
        </p:nvSpPr>
        <p:spPr>
          <a:xfrm>
            <a:off x="8778240" y="5120640"/>
            <a:ext cx="2468880" cy="365760"/>
          </a:xfrm>
          <a:prstGeom prst="rect">
            <a:avLst/>
          </a:prstGeom>
          <a:noFill/>
          <a:ln/>
        </p:spPr>
        <p:txBody>
          <a:bodyPr wrap="square" lIns="0" tIns="0" rIns="0" bIns="0" rtlCol="0" anchor="ctr"/>
          <a:lstStyle/>
          <a:p>
            <a:pPr indent="0" marL="0">
              <a:buNone/>
            </a:pPr>
            <a:r>
              <a:rPr lang="en-US" sz="1200" b="1" spc="500" kern="0" dirty="0">
                <a:solidFill>
                  <a:srgbClr val="F5CD5C"/>
                </a:solidFill>
                <a:latin typeface="Calibri" pitchFamily="34" charset="0"/>
                <a:ea typeface="Calibri" pitchFamily="34" charset="-122"/>
                <a:cs typeface="Calibri" pitchFamily="34" charset="-120"/>
              </a:rPr>
              <a:t>THE NEW AI USER</a:t>
            </a:r>
            <a:endParaRPr lang="en-US" sz="1200" dirty="0"/>
          </a:p>
        </p:txBody>
      </p:sp>
      <p:sp>
        <p:nvSpPr>
          <p:cNvPr id="22" name="Text 18"/>
          <p:cNvSpPr/>
          <p:nvPr/>
        </p:nvSpPr>
        <p:spPr>
          <a:xfrm>
            <a:off x="8778240" y="5440680"/>
            <a:ext cx="2468880" cy="4572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Same two skills</a:t>
            </a:r>
            <a:endParaRPr lang="en-US" sz="2200" dirty="0"/>
          </a:p>
        </p:txBody>
      </p:sp>
      <p:sp>
        <p:nvSpPr>
          <p:cNvPr id="23" name="Text 19"/>
          <p:cNvSpPr/>
          <p:nvPr/>
        </p:nvSpPr>
        <p:spPr>
          <a:xfrm>
            <a:off x="7863840" y="5989320"/>
            <a:ext cx="3291840" cy="457200"/>
          </a:xfrm>
          <a:prstGeom prst="rect">
            <a:avLst/>
          </a:prstGeom>
          <a:noFill/>
          <a:ln/>
        </p:spPr>
        <p:txBody>
          <a:bodyPr wrap="square" lIns="0" tIns="0" rIns="0" bIns="0" rtlCol="0" anchor="ctr"/>
          <a:lstStyle/>
          <a:p>
            <a:pPr indent="0" marL="0">
              <a:buNone/>
            </a:pPr>
            <a:r>
              <a:rPr lang="en-US" sz="1200" dirty="0">
                <a:solidFill>
                  <a:srgbClr val="F5F1EA"/>
                </a:solidFill>
                <a:latin typeface="Calibri" pitchFamily="34" charset="0"/>
                <a:ea typeface="Calibri" pitchFamily="34" charset="-122"/>
                <a:cs typeface="Calibri" pitchFamily="34" charset="-120"/>
              </a:rPr>
              <a:t>Knows what they want. Can describe it in plain English.</a:t>
            </a:r>
            <a:endParaRPr lang="en-US" sz="1200" dirty="0"/>
          </a:p>
        </p:txBody>
      </p:sp>
      <p:sp>
        <p:nvSpPr>
          <p:cNvPr id="24" name="Text 20"/>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A7088"/>
                </a:solidFill>
                <a:latin typeface="Calibri" pitchFamily="34" charset="0"/>
                <a:ea typeface="Calibri" pitchFamily="34" charset="-122"/>
                <a:cs typeface="Calibri" pitchFamily="34" charset="-120"/>
              </a:rPr>
              <a:t>Slide 3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1EA"/>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E8B431"/>
          </a:solidFill>
          <a:ln w="12700">
            <a:solidFill>
              <a:srgbClr val="E8B431"/>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E8B431"/>
                </a:solidFill>
                <a:latin typeface="Calibri" pitchFamily="34" charset="0"/>
                <a:ea typeface="Calibri" pitchFamily="34" charset="-122"/>
                <a:cs typeface="Calibri" pitchFamily="34" charset="-120"/>
              </a:rPr>
              <a:t>THE WRONG QUESTION</a:t>
            </a:r>
            <a:endParaRPr lang="en-US" sz="1200" dirty="0"/>
          </a:p>
        </p:txBody>
      </p:sp>
      <p:sp>
        <p:nvSpPr>
          <p:cNvPr id="4" name="Text 2"/>
          <p:cNvSpPr/>
          <p:nvPr/>
        </p:nvSpPr>
        <p:spPr>
          <a:xfrm>
            <a:off x="777240" y="914400"/>
            <a:ext cx="11155680" cy="868680"/>
          </a:xfrm>
          <a:prstGeom prst="rect">
            <a:avLst/>
          </a:prstGeom>
          <a:noFill/>
          <a:ln/>
        </p:spPr>
        <p:txBody>
          <a:bodyPr wrap="square" lIns="0" tIns="0" rIns="0" bIns="0" rtlCol="0" anchor="ctr"/>
          <a:lstStyle/>
          <a:p>
            <a:pPr indent="0" marL="0">
              <a:buNone/>
            </a:pPr>
            <a:r>
              <a:rPr lang="en-US" sz="3200" b="1" dirty="0">
                <a:solidFill>
                  <a:srgbClr val="161024"/>
                </a:solidFill>
                <a:latin typeface="Calibri" pitchFamily="34" charset="0"/>
                <a:ea typeface="Calibri" pitchFamily="34" charset="-122"/>
                <a:cs typeface="Calibri" pitchFamily="34" charset="-120"/>
              </a:rPr>
              <a:t>“How technical do I need to be?”</a:t>
            </a:r>
            <a:endParaRPr lang="en-US" sz="3200" dirty="0"/>
          </a:p>
        </p:txBody>
      </p:sp>
      <p:sp>
        <p:nvSpPr>
          <p:cNvPr id="5" name="Text 3"/>
          <p:cNvSpPr/>
          <p:nvPr/>
        </p:nvSpPr>
        <p:spPr>
          <a:xfrm>
            <a:off x="777240" y="1783080"/>
            <a:ext cx="11155680" cy="640080"/>
          </a:xfrm>
          <a:prstGeom prst="rect">
            <a:avLst/>
          </a:prstGeom>
          <a:noFill/>
          <a:ln/>
        </p:spPr>
        <p:txBody>
          <a:bodyPr wrap="square" lIns="0" tIns="0" rIns="0" bIns="0" rtlCol="0" anchor="ctr"/>
          <a:lstStyle/>
          <a:p>
            <a:pPr indent="0" marL="0">
              <a:buNone/>
            </a:pPr>
            <a:r>
              <a:rPr lang="en-US" sz="2000" i="1" dirty="0">
                <a:solidFill>
                  <a:srgbClr val="7B5FB5"/>
                </a:solidFill>
                <a:latin typeface="Calibri" pitchFamily="34" charset="0"/>
                <a:ea typeface="Calibri" pitchFamily="34" charset="-122"/>
                <a:cs typeface="Calibri" pitchFamily="34" charset="-120"/>
              </a:rPr>
              <a:t>— asked by someone who's never directed a crew.</a:t>
            </a:r>
            <a:endParaRPr lang="en-US" sz="2000" dirty="0"/>
          </a:p>
        </p:txBody>
      </p:sp>
      <p:sp>
        <p:nvSpPr>
          <p:cNvPr id="6" name="Text 4"/>
          <p:cNvSpPr/>
          <p:nvPr/>
        </p:nvSpPr>
        <p:spPr>
          <a:xfrm>
            <a:off x="777240" y="2880360"/>
            <a:ext cx="6035040" cy="2286000"/>
          </a:xfrm>
          <a:prstGeom prst="rect">
            <a:avLst/>
          </a:prstGeom>
          <a:noFill/>
          <a:ln/>
        </p:spPr>
        <p:txBody>
          <a:bodyPr wrap="square" lIns="0" tIns="0" rIns="0" bIns="0" rtlCol="0" anchor="t"/>
          <a:lstStyle/>
          <a:p>
            <a:pPr indent="0" marL="0">
              <a:spcAft>
                <a:spcPts val="800"/>
              </a:spcAft>
              <a:buNone/>
            </a:pPr>
            <a:r>
              <a:rPr lang="en-US" sz="1600" dirty="0">
                <a:solidFill>
                  <a:srgbClr val="161024"/>
                </a:solidFill>
                <a:latin typeface="Calibri" pitchFamily="34" charset="0"/>
                <a:ea typeface="Calibri" pitchFamily="34" charset="-122"/>
                <a:cs typeface="Calibri" pitchFamily="34" charset="-120"/>
              </a:rPr>
              <a:t>Not at all. The technical layer is the part AI handles. Your job is the part it can't — knowing what to ask, knowing what good looks like, and being clear enough that the model can deliver it.</a:t>
            </a:r>
            <a:endParaRPr lang="en-US" sz="1600" dirty="0"/>
          </a:p>
          <a:p>
            <a:pPr indent="0" marL="0">
              <a:spcAft>
                <a:spcPts val="800"/>
              </a:spcAft>
              <a:buNone/>
            </a:pPr>
            <a:endParaRPr lang="en-US" sz="1600" dirty="0"/>
          </a:p>
          <a:p>
            <a:pPr indent="0" marL="0">
              <a:spcAft>
                <a:spcPts val="800"/>
              </a:spcAft>
              <a:buNone/>
            </a:pPr>
            <a:r>
              <a:rPr lang="en-US" sz="1600" dirty="0">
                <a:solidFill>
                  <a:srgbClr val="161024"/>
                </a:solidFill>
                <a:latin typeface="Calibri" pitchFamily="34" charset="0"/>
                <a:ea typeface="Calibri" pitchFamily="34" charset="-122"/>
                <a:cs typeface="Calibri" pitchFamily="34" charset="-120"/>
              </a:rPr>
              <a:t>That's not a developer skill. It's a leader skill. It's the same skill you use to brief a vendor, write a memo, or set a strategy.</a:t>
            </a:r>
            <a:endParaRPr lang="en-US" sz="1600" dirty="0"/>
          </a:p>
        </p:txBody>
      </p:sp>
      <p:sp>
        <p:nvSpPr>
          <p:cNvPr id="7" name="Shape 5"/>
          <p:cNvSpPr/>
          <p:nvPr/>
        </p:nvSpPr>
        <p:spPr>
          <a:xfrm>
            <a:off x="777240" y="5440680"/>
            <a:ext cx="6035040" cy="960120"/>
          </a:xfrm>
          <a:prstGeom prst="rect">
            <a:avLst/>
          </a:prstGeom>
          <a:solidFill>
            <a:srgbClr val="1A1130"/>
          </a:solidFill>
          <a:ln w="12700">
            <a:solidFill>
              <a:srgbClr val="F5CD5C"/>
            </a:solidFill>
            <a:prstDash val="solid"/>
          </a:ln>
        </p:spPr>
      </p:sp>
      <p:sp>
        <p:nvSpPr>
          <p:cNvPr id="8" name="Shape 6"/>
          <p:cNvSpPr/>
          <p:nvPr/>
        </p:nvSpPr>
        <p:spPr>
          <a:xfrm>
            <a:off x="777240" y="5440680"/>
            <a:ext cx="73152" cy="960120"/>
          </a:xfrm>
          <a:prstGeom prst="rect">
            <a:avLst/>
          </a:prstGeom>
          <a:solidFill>
            <a:srgbClr val="F5CD5C"/>
          </a:solidFill>
          <a:ln w="12700">
            <a:solidFill>
              <a:srgbClr val="F5CD5C"/>
            </a:solidFill>
            <a:prstDash val="solid"/>
          </a:ln>
        </p:spPr>
      </p:sp>
      <p:sp>
        <p:nvSpPr>
          <p:cNvPr id="9" name="Text 7"/>
          <p:cNvSpPr/>
          <p:nvPr/>
        </p:nvSpPr>
        <p:spPr>
          <a:xfrm>
            <a:off x="1051560" y="5504688"/>
            <a:ext cx="5715000" cy="868680"/>
          </a:xfrm>
          <a:prstGeom prst="rect">
            <a:avLst/>
          </a:prstGeom>
          <a:noFill/>
          <a:ln/>
        </p:spPr>
        <p:txBody>
          <a:bodyPr wrap="square" lIns="0" tIns="0" rIns="0" bIns="0" rtlCol="0" anchor="ctr"/>
          <a:lstStyle/>
          <a:p>
            <a:pPr indent="0" marL="0">
              <a:buNone/>
            </a:pPr>
            <a:r>
              <a:rPr lang="en-US" sz="1500" b="1" dirty="0">
                <a:solidFill>
                  <a:srgbClr val="F5CD5C"/>
                </a:solidFill>
                <a:latin typeface="Calibri" pitchFamily="34" charset="0"/>
                <a:ea typeface="Calibri" pitchFamily="34" charset="-122"/>
                <a:cs typeface="Calibri" pitchFamily="34" charset="-120"/>
              </a:rPr>
              <a:t>The bottleneck isn't the model. It lives in your own head.</a:t>
            </a:r>
            <a:endParaRPr lang="en-US" sz="1500" dirty="0"/>
          </a:p>
        </p:txBody>
      </p:sp>
      <p:sp>
        <p:nvSpPr>
          <p:cNvPr id="10" name="Shape 8"/>
          <p:cNvSpPr/>
          <p:nvPr/>
        </p:nvSpPr>
        <p:spPr>
          <a:xfrm>
            <a:off x="7589520" y="2880360"/>
            <a:ext cx="3840480" cy="1691640"/>
          </a:xfrm>
          <a:prstGeom prst="rect">
            <a:avLst/>
          </a:prstGeom>
          <a:solidFill>
            <a:srgbClr val="FFFFFF"/>
          </a:solidFill>
          <a:ln w="12700">
            <a:solidFill>
              <a:srgbClr val="DDDDE0"/>
            </a:solidFill>
            <a:prstDash val="solid"/>
          </a:ln>
          <a:effectLst>
            <a:outerShdw sx="100000" sy="100000" kx="0" ky="0" algn="bl" rotWithShape="0" blurRad="127000" dist="25400" dir="8100000">
              <a:srgbClr val="1A1130">
                <a:alpha val="8000"/>
              </a:srgbClr>
            </a:outerShdw>
          </a:effectLst>
        </p:spPr>
      </p:sp>
      <p:sp>
        <p:nvSpPr>
          <p:cNvPr id="11" name="Shape 9"/>
          <p:cNvSpPr/>
          <p:nvPr/>
        </p:nvSpPr>
        <p:spPr>
          <a:xfrm>
            <a:off x="7589520" y="2880360"/>
            <a:ext cx="3840480" cy="73152"/>
          </a:xfrm>
          <a:prstGeom prst="rect">
            <a:avLst/>
          </a:prstGeom>
          <a:solidFill>
            <a:srgbClr val="E36A6A"/>
          </a:solidFill>
          <a:ln w="12700">
            <a:solidFill>
              <a:srgbClr val="E36A6A"/>
            </a:solidFill>
            <a:prstDash val="solid"/>
          </a:ln>
        </p:spPr>
      </p:sp>
      <p:pic>
        <p:nvPicPr>
          <p:cNvPr id="12" name="Image 0" descr="preencoded.png">    </p:cNvPr>
          <p:cNvPicPr>
            <a:picLocks noChangeAspect="1"/>
          </p:cNvPicPr>
          <p:nvPr/>
        </p:nvPicPr>
        <p:blipFill>
          <a:blip r:embed="rId1"/>
          <a:stretch>
            <a:fillRect/>
          </a:stretch>
        </p:blipFill>
        <p:spPr>
          <a:xfrm>
            <a:off x="7863840" y="3154680"/>
            <a:ext cx="502920" cy="502920"/>
          </a:xfrm>
          <a:prstGeom prst="rect">
            <a:avLst/>
          </a:prstGeom>
        </p:spPr>
      </p:pic>
      <p:sp>
        <p:nvSpPr>
          <p:cNvPr id="13" name="Text 10"/>
          <p:cNvSpPr/>
          <p:nvPr/>
        </p:nvSpPr>
        <p:spPr>
          <a:xfrm>
            <a:off x="8503920" y="3172968"/>
            <a:ext cx="2743200" cy="365760"/>
          </a:xfrm>
          <a:prstGeom prst="rect">
            <a:avLst/>
          </a:prstGeom>
          <a:noFill/>
          <a:ln/>
        </p:spPr>
        <p:txBody>
          <a:bodyPr wrap="square" lIns="0" tIns="0" rIns="0" bIns="0" rtlCol="0" anchor="ctr"/>
          <a:lstStyle/>
          <a:p>
            <a:pPr indent="0" marL="0">
              <a:buNone/>
            </a:pPr>
            <a:r>
              <a:rPr lang="en-US" sz="1200" b="1" spc="500" kern="0" dirty="0">
                <a:solidFill>
                  <a:srgbClr val="E36A6A"/>
                </a:solidFill>
                <a:latin typeface="Calibri" pitchFamily="34" charset="0"/>
                <a:ea typeface="Calibri" pitchFamily="34" charset="-122"/>
                <a:cs typeface="Calibri" pitchFamily="34" charset="-120"/>
              </a:rPr>
              <a:t>WAIT TO BE TECHNICAL</a:t>
            </a:r>
            <a:endParaRPr lang="en-US" sz="1200" dirty="0"/>
          </a:p>
        </p:txBody>
      </p:sp>
      <p:sp>
        <p:nvSpPr>
          <p:cNvPr id="14" name="Text 11"/>
          <p:cNvSpPr/>
          <p:nvPr/>
        </p:nvSpPr>
        <p:spPr>
          <a:xfrm>
            <a:off x="7863840" y="3749040"/>
            <a:ext cx="3291840" cy="777240"/>
          </a:xfrm>
          <a:prstGeom prst="rect">
            <a:avLst/>
          </a:prstGeom>
          <a:noFill/>
          <a:ln/>
        </p:spPr>
        <p:txBody>
          <a:bodyPr wrap="square" lIns="0" tIns="0" rIns="0" bIns="0" rtlCol="0" anchor="t"/>
          <a:lstStyle/>
          <a:p>
            <a:pPr indent="0" marL="0">
              <a:buNone/>
            </a:pPr>
            <a:r>
              <a:rPr lang="en-US" sz="1300" dirty="0">
                <a:solidFill>
                  <a:srgbClr val="161024"/>
                </a:solidFill>
                <a:latin typeface="Calibri" pitchFamily="34" charset="0"/>
                <a:ea typeface="Calibri" pitchFamily="34" charset="-122"/>
                <a:cs typeface="Calibri" pitchFamily="34" charset="-120"/>
              </a:rPr>
              <a:t>You'll wait forever. The tools that need you to be technical are the ones AI is already replacing.</a:t>
            </a:r>
            <a:endParaRPr lang="en-US" sz="1300" dirty="0"/>
          </a:p>
        </p:txBody>
      </p:sp>
      <p:sp>
        <p:nvSpPr>
          <p:cNvPr id="15" name="Shape 12"/>
          <p:cNvSpPr/>
          <p:nvPr/>
        </p:nvSpPr>
        <p:spPr>
          <a:xfrm>
            <a:off x="7589520" y="4709160"/>
            <a:ext cx="3840480" cy="1691640"/>
          </a:xfrm>
          <a:prstGeom prst="rect">
            <a:avLst/>
          </a:prstGeom>
          <a:solidFill>
            <a:srgbClr val="FFFFFF"/>
          </a:solidFill>
          <a:ln w="12700">
            <a:solidFill>
              <a:srgbClr val="DDDDE0"/>
            </a:solidFill>
            <a:prstDash val="solid"/>
          </a:ln>
          <a:effectLst>
            <a:outerShdw sx="100000" sy="100000" kx="0" ky="0" algn="bl" rotWithShape="0" blurRad="127000" dist="25400" dir="8100000">
              <a:srgbClr val="1A1130">
                <a:alpha val="8000"/>
              </a:srgbClr>
            </a:outerShdw>
          </a:effectLst>
        </p:spPr>
      </p:sp>
      <p:sp>
        <p:nvSpPr>
          <p:cNvPr id="16" name="Shape 13"/>
          <p:cNvSpPr/>
          <p:nvPr/>
        </p:nvSpPr>
        <p:spPr>
          <a:xfrm>
            <a:off x="7589520" y="4709160"/>
            <a:ext cx="3840480" cy="73152"/>
          </a:xfrm>
          <a:prstGeom prst="rect">
            <a:avLst/>
          </a:prstGeom>
          <a:solidFill>
            <a:srgbClr val="4ECDC4"/>
          </a:solidFill>
          <a:ln w="12700">
            <a:solidFill>
              <a:srgbClr val="4ECDC4"/>
            </a:solidFill>
            <a:prstDash val="solid"/>
          </a:ln>
        </p:spPr>
      </p:sp>
      <p:pic>
        <p:nvPicPr>
          <p:cNvPr id="17" name="Image 1" descr="preencoded.png">    </p:cNvPr>
          <p:cNvPicPr>
            <a:picLocks noChangeAspect="1"/>
          </p:cNvPicPr>
          <p:nvPr/>
        </p:nvPicPr>
        <p:blipFill>
          <a:blip r:embed="rId2"/>
          <a:stretch>
            <a:fillRect/>
          </a:stretch>
        </p:blipFill>
        <p:spPr>
          <a:xfrm>
            <a:off x="7863840" y="4983480"/>
            <a:ext cx="502920" cy="502920"/>
          </a:xfrm>
          <a:prstGeom prst="rect">
            <a:avLst/>
          </a:prstGeom>
        </p:spPr>
      </p:pic>
      <p:sp>
        <p:nvSpPr>
          <p:cNvPr id="18" name="Text 14"/>
          <p:cNvSpPr/>
          <p:nvPr/>
        </p:nvSpPr>
        <p:spPr>
          <a:xfrm>
            <a:off x="8503920" y="5001768"/>
            <a:ext cx="2743200" cy="365760"/>
          </a:xfrm>
          <a:prstGeom prst="rect">
            <a:avLst/>
          </a:prstGeom>
          <a:noFill/>
          <a:ln/>
        </p:spPr>
        <p:txBody>
          <a:bodyPr wrap="square" lIns="0" tIns="0" rIns="0" bIns="0" rtlCol="0" anchor="ctr"/>
          <a:lstStyle/>
          <a:p>
            <a:pPr indent="0" marL="0">
              <a:buNone/>
            </a:pPr>
            <a:r>
              <a:rPr lang="en-US" sz="1200" b="1" spc="500" kern="0" dirty="0">
                <a:solidFill>
                  <a:srgbClr val="4ECDC4"/>
                </a:solidFill>
                <a:latin typeface="Calibri" pitchFamily="34" charset="0"/>
                <a:ea typeface="Calibri" pitchFamily="34" charset="-122"/>
                <a:cs typeface="Calibri" pitchFamily="34" charset="-120"/>
              </a:rPr>
              <a:t>GET CLEARER</a:t>
            </a:r>
            <a:endParaRPr lang="en-US" sz="1200" dirty="0"/>
          </a:p>
        </p:txBody>
      </p:sp>
      <p:sp>
        <p:nvSpPr>
          <p:cNvPr id="19" name="Text 15"/>
          <p:cNvSpPr/>
          <p:nvPr/>
        </p:nvSpPr>
        <p:spPr>
          <a:xfrm>
            <a:off x="7863840" y="5577840"/>
            <a:ext cx="3291840" cy="777240"/>
          </a:xfrm>
          <a:prstGeom prst="rect">
            <a:avLst/>
          </a:prstGeom>
          <a:noFill/>
          <a:ln/>
        </p:spPr>
        <p:txBody>
          <a:bodyPr wrap="square" lIns="0" tIns="0" rIns="0" bIns="0" rtlCol="0" anchor="t"/>
          <a:lstStyle/>
          <a:p>
            <a:pPr indent="0" marL="0">
              <a:buNone/>
            </a:pPr>
            <a:r>
              <a:rPr lang="en-US" sz="1300" dirty="0">
                <a:solidFill>
                  <a:srgbClr val="161024"/>
                </a:solidFill>
                <a:latin typeface="Calibri" pitchFamily="34" charset="0"/>
                <a:ea typeface="Calibri" pitchFamily="34" charset="-122"/>
                <a:cs typeface="Calibri" pitchFamily="34" charset="-120"/>
              </a:rPr>
              <a:t>Practice articulating what you want. That's the skill that compounds — and the one AI keeps amplifying.</a:t>
            </a:r>
            <a:endParaRPr lang="en-US" sz="1300" dirty="0"/>
          </a:p>
        </p:txBody>
      </p:sp>
      <p:sp>
        <p:nvSpPr>
          <p:cNvPr id="20" name="Text 16"/>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A7088"/>
                </a:solidFill>
                <a:latin typeface="Calibri" pitchFamily="34" charset="0"/>
                <a:ea typeface="Calibri" pitchFamily="34" charset="-122"/>
                <a:cs typeface="Calibri" pitchFamily="34" charset="-120"/>
              </a:rPr>
              <a:t>Slide 4 of 7</a:t>
            </a:r>
            <a:endParaRPr lang="en-US" sz="1000" dirty="0"/>
          </a:p>
        </p:txBody>
      </p:sp>
      <p:sp>
        <p:nvSpPr>
          <p:cNvPr id="21" name="Oval 20"/>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1130"/>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E8B431"/>
          </a:solidFill>
          <a:ln w="12700">
            <a:solidFill>
              <a:srgbClr val="E8B431"/>
            </a:solidFill>
            <a:prstDash val="solid"/>
          </a:ln>
        </p:spPr>
      </p:sp>
      <p:sp>
        <p:nvSpPr>
          <p:cNvPr id="3" name="Text 1"/>
          <p:cNvSpPr/>
          <p:nvPr/>
        </p:nvSpPr>
        <p:spPr>
          <a:xfrm>
            <a:off x="777240" y="548640"/>
            <a:ext cx="7315200" cy="365760"/>
          </a:xfrm>
          <a:prstGeom prst="rect">
            <a:avLst/>
          </a:prstGeom>
          <a:noFill/>
          <a:ln/>
        </p:spPr>
        <p:txBody>
          <a:bodyPr wrap="square" lIns="0" tIns="0" rIns="0" bIns="0" rtlCol="0" anchor="ctr"/>
          <a:lstStyle/>
          <a:p>
            <a:pPr indent="0" marL="0">
              <a:buNone/>
            </a:pPr>
            <a:r>
              <a:rPr lang="en-US" sz="1200" b="1" spc="600" kern="0" dirty="0">
                <a:solidFill>
                  <a:srgbClr val="F5CD5C"/>
                </a:solidFill>
                <a:latin typeface="Calibri" pitchFamily="34" charset="0"/>
                <a:ea typeface="Calibri" pitchFamily="34" charset="-122"/>
                <a:cs typeface="Calibri" pitchFamily="34" charset="-120"/>
              </a:rPr>
              <a:t>THE MATH THAT MATTERS</a:t>
            </a:r>
            <a:endParaRPr lang="en-US" sz="1200" dirty="0"/>
          </a:p>
        </p:txBody>
      </p:sp>
      <p:sp>
        <p:nvSpPr>
          <p:cNvPr id="4" name="Text 2"/>
          <p:cNvSpPr/>
          <p:nvPr/>
        </p:nvSpPr>
        <p:spPr>
          <a:xfrm>
            <a:off x="777240" y="960120"/>
            <a:ext cx="10972800" cy="868680"/>
          </a:xfrm>
          <a:prstGeom prst="rect">
            <a:avLst/>
          </a:prstGeom>
          <a:noFill/>
          <a:ln/>
        </p:spPr>
        <p:txBody>
          <a:bodyPr wrap="square" lIns="0" tIns="0" rIns="0" bIns="0" rtlCol="0" anchor="ctr"/>
          <a:lstStyle/>
          <a:p>
            <a:pPr indent="0" marL="0">
              <a:buNone/>
            </a:pPr>
            <a:r>
              <a:rPr lang="en-US" sz="3200" b="1" dirty="0">
                <a:solidFill>
                  <a:srgbClr val="FFFFFF"/>
                </a:solidFill>
                <a:latin typeface="Calibri" pitchFamily="34" charset="0"/>
                <a:ea typeface="Calibri" pitchFamily="34" charset="-122"/>
                <a:cs typeface="Calibri" pitchFamily="34" charset="-120"/>
              </a:rPr>
              <a:t>Same model. Two users.</a:t>
            </a:r>
            <a:endParaRPr lang="en-US" sz="3200" dirty="0"/>
          </a:p>
        </p:txBody>
      </p:sp>
      <p:sp>
        <p:nvSpPr>
          <p:cNvPr id="5" name="Text 3"/>
          <p:cNvSpPr/>
          <p:nvPr/>
        </p:nvSpPr>
        <p:spPr>
          <a:xfrm>
            <a:off x="777240" y="1783080"/>
            <a:ext cx="10972800" cy="777240"/>
          </a:xfrm>
          <a:prstGeom prst="rect">
            <a:avLst/>
          </a:prstGeom>
          <a:noFill/>
          <a:ln/>
        </p:spPr>
        <p:txBody>
          <a:bodyPr wrap="square" lIns="0" tIns="0" rIns="0" bIns="0" rtlCol="0" anchor="ctr"/>
          <a:lstStyle/>
          <a:p>
            <a:pPr indent="0" marL="0">
              <a:buNone/>
            </a:pPr>
            <a:r>
              <a:rPr lang="en-US" sz="2400" i="1" dirty="0">
                <a:solidFill>
                  <a:srgbClr val="F5CD5C"/>
                </a:solidFill>
                <a:latin typeface="Calibri" pitchFamily="34" charset="0"/>
                <a:ea typeface="Calibri" pitchFamily="34" charset="-122"/>
                <a:cs typeface="Calibri" pitchFamily="34" charset="-120"/>
              </a:rPr>
              <a:t>Which one are we training to be?</a:t>
            </a:r>
            <a:endParaRPr lang="en-US" sz="2400" dirty="0"/>
          </a:p>
        </p:txBody>
      </p:sp>
      <p:sp>
        <p:nvSpPr>
          <p:cNvPr id="6" name="Shape 4"/>
          <p:cNvSpPr/>
          <p:nvPr/>
        </p:nvSpPr>
        <p:spPr>
          <a:xfrm>
            <a:off x="777240" y="2926080"/>
            <a:ext cx="5349240" cy="3291840"/>
          </a:xfrm>
          <a:prstGeom prst="rect">
            <a:avLst/>
          </a:prstGeom>
          <a:solidFill>
            <a:srgbClr val="261B3F"/>
          </a:solidFill>
          <a:ln w="12700">
            <a:solidFill>
              <a:srgbClr val="3A2C5C"/>
            </a:solidFill>
            <a:prstDash val="solid"/>
          </a:ln>
        </p:spPr>
      </p:sp>
      <p:sp>
        <p:nvSpPr>
          <p:cNvPr id="7" name="Shape 5"/>
          <p:cNvSpPr/>
          <p:nvPr/>
        </p:nvSpPr>
        <p:spPr>
          <a:xfrm>
            <a:off x="777240" y="2926080"/>
            <a:ext cx="5349240" cy="91440"/>
          </a:xfrm>
          <a:prstGeom prst="rect">
            <a:avLst/>
          </a:prstGeom>
          <a:solidFill>
            <a:srgbClr val="E36A6A"/>
          </a:solidFill>
          <a:ln w="12700">
            <a:solidFill>
              <a:srgbClr val="E36A6A"/>
            </a:solidFill>
            <a:prstDash val="solid"/>
          </a:ln>
        </p:spPr>
      </p:sp>
      <p:sp>
        <p:nvSpPr>
          <p:cNvPr id="8" name="Shape 6"/>
          <p:cNvSpPr/>
          <p:nvPr/>
        </p:nvSpPr>
        <p:spPr>
          <a:xfrm>
            <a:off x="1051560" y="3291840"/>
            <a:ext cx="914400" cy="914400"/>
          </a:xfrm>
          <a:prstGeom prst="ellipse">
            <a:avLst/>
          </a:prstGeom>
          <a:solidFill>
            <a:srgbClr val="E36A6A"/>
          </a:solidFill>
          <a:ln w="12700">
            <a:solidFill>
              <a:srgbClr val="E36A6A"/>
            </a:solidFill>
            <a:prstDash val="solid"/>
          </a:ln>
        </p:spPr>
      </p:sp>
      <p:pic>
        <p:nvPicPr>
          <p:cNvPr id="9" name="Image 0" descr="preencoded.png">    </p:cNvPr>
          <p:cNvPicPr>
            <a:picLocks noChangeAspect="1"/>
          </p:cNvPicPr>
          <p:nvPr/>
        </p:nvPicPr>
        <p:blipFill>
          <a:blip r:embed="rId1"/>
          <a:stretch>
            <a:fillRect/>
          </a:stretch>
        </p:blipFill>
        <p:spPr>
          <a:xfrm>
            <a:off x="1207008" y="3447288"/>
            <a:ext cx="603504" cy="603504"/>
          </a:xfrm>
          <a:prstGeom prst="rect">
            <a:avLst/>
          </a:prstGeom>
        </p:spPr>
      </p:pic>
      <p:sp>
        <p:nvSpPr>
          <p:cNvPr id="10" name="Text 7"/>
          <p:cNvSpPr/>
          <p:nvPr/>
        </p:nvSpPr>
        <p:spPr>
          <a:xfrm>
            <a:off x="2194560" y="3383280"/>
            <a:ext cx="3794760" cy="365760"/>
          </a:xfrm>
          <a:prstGeom prst="rect">
            <a:avLst/>
          </a:prstGeom>
          <a:noFill/>
          <a:ln/>
        </p:spPr>
        <p:txBody>
          <a:bodyPr wrap="square" lIns="0" tIns="0" rIns="0" bIns="0" rtlCol="0" anchor="ctr"/>
          <a:lstStyle/>
          <a:p>
            <a:pPr indent="0" marL="0">
              <a:buNone/>
            </a:pPr>
            <a:r>
              <a:rPr lang="en-US" sz="1300" b="1" spc="500" kern="0" dirty="0">
                <a:solidFill>
                  <a:srgbClr val="F5CD5C"/>
                </a:solidFill>
                <a:latin typeface="Calibri" pitchFamily="34" charset="0"/>
                <a:ea typeface="Calibri" pitchFamily="34" charset="-122"/>
                <a:cs typeface="Calibri" pitchFamily="34" charset="-120"/>
              </a:rPr>
              <a:t>THE VAGUE ASKER</a:t>
            </a:r>
            <a:endParaRPr lang="en-US" sz="1300" dirty="0"/>
          </a:p>
        </p:txBody>
      </p:sp>
      <p:sp>
        <p:nvSpPr>
          <p:cNvPr id="11" name="Text 8"/>
          <p:cNvSpPr/>
          <p:nvPr/>
        </p:nvSpPr>
        <p:spPr>
          <a:xfrm>
            <a:off x="2194560" y="3703320"/>
            <a:ext cx="3794760" cy="50292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“Make it better.”</a:t>
            </a:r>
            <a:endParaRPr lang="en-US" sz="2400" dirty="0"/>
          </a:p>
        </p:txBody>
      </p:sp>
      <p:sp>
        <p:nvSpPr>
          <p:cNvPr id="12" name="Text 9"/>
          <p:cNvSpPr/>
          <p:nvPr/>
        </p:nvSpPr>
        <p:spPr>
          <a:xfrm>
            <a:off x="2194560" y="4206240"/>
            <a:ext cx="3794760" cy="320040"/>
          </a:xfrm>
          <a:prstGeom prst="rect">
            <a:avLst/>
          </a:prstGeom>
          <a:noFill/>
          <a:ln/>
        </p:spPr>
        <p:txBody>
          <a:bodyPr wrap="square" lIns="0" tIns="0" rIns="0" bIns="0" rtlCol="0" anchor="ctr"/>
          <a:lstStyle/>
          <a:p>
            <a:pPr indent="0" marL="0">
              <a:buNone/>
            </a:pPr>
            <a:r>
              <a:rPr lang="en-US" sz="1200" i="1" dirty="0">
                <a:solidFill>
                  <a:srgbClr val="7A7088"/>
                </a:solidFill>
                <a:latin typeface="Calibri" pitchFamily="34" charset="0"/>
                <a:ea typeface="Calibri" pitchFamily="34" charset="-122"/>
                <a:cs typeface="Calibri" pitchFamily="34" charset="-120"/>
              </a:rPr>
              <a:t>Half-formed prompts. Half-baked output.</a:t>
            </a:r>
            <a:endParaRPr lang="en-US" sz="1200" dirty="0"/>
          </a:p>
        </p:txBody>
      </p:sp>
      <p:sp>
        <p:nvSpPr>
          <p:cNvPr id="13" name="Text 10"/>
          <p:cNvSpPr/>
          <p:nvPr/>
        </p:nvSpPr>
        <p:spPr>
          <a:xfrm>
            <a:off x="1051560" y="4709160"/>
            <a:ext cx="4983480" cy="1097280"/>
          </a:xfrm>
          <a:prstGeom prst="rect">
            <a:avLst/>
          </a:prstGeom>
          <a:noFill/>
          <a:ln/>
        </p:spPr>
        <p:txBody>
          <a:bodyPr wrap="square" lIns="0" tIns="0" rIns="0" bIns="0" rtlCol="0" anchor="t"/>
          <a:lstStyle/>
          <a:p>
            <a:pPr marL="342900" indent="-342900">
              <a:spcAft>
                <a:spcPts val="400"/>
              </a:spcAft>
              <a:buSzPct val="100000"/>
              <a:buChar char="•"/>
            </a:pPr>
            <a:r>
              <a:rPr lang="en-US" sz="1300" dirty="0">
                <a:solidFill>
                  <a:srgbClr val="F5F1EA"/>
                </a:solidFill>
                <a:latin typeface="Calibri" pitchFamily="34" charset="0"/>
                <a:ea typeface="Calibri" pitchFamily="34" charset="-122"/>
                <a:cs typeface="Calibri" pitchFamily="34" charset="-120"/>
              </a:rPr>
              <a:t>Doesn't say what better means.</a:t>
            </a:r>
            <a:endParaRPr lang="en-US" sz="1300" dirty="0"/>
          </a:p>
          <a:p>
            <a:pPr marL="342900" indent="-342900">
              <a:spcAft>
                <a:spcPts val="400"/>
              </a:spcAft>
              <a:buSzPct val="100000"/>
              <a:buChar char="•"/>
            </a:pPr>
            <a:r>
              <a:rPr lang="en-US" sz="1300" dirty="0">
                <a:solidFill>
                  <a:srgbClr val="F5F1EA"/>
                </a:solidFill>
                <a:latin typeface="Calibri" pitchFamily="34" charset="0"/>
                <a:ea typeface="Calibri" pitchFamily="34" charset="-122"/>
                <a:cs typeface="Calibri" pitchFamily="34" charset="-120"/>
              </a:rPr>
              <a:t>Doesn't say what audience it's for.</a:t>
            </a:r>
            <a:endParaRPr lang="en-US" sz="1300" dirty="0"/>
          </a:p>
          <a:p>
            <a:pPr marL="342900" indent="-342900">
              <a:spcAft>
                <a:spcPts val="400"/>
              </a:spcAft>
              <a:buSzPct val="100000"/>
              <a:buChar char="•"/>
            </a:pPr>
            <a:r>
              <a:rPr lang="en-US" sz="1300" dirty="0">
                <a:solidFill>
                  <a:srgbClr val="F5F1EA"/>
                </a:solidFill>
                <a:latin typeface="Calibri" pitchFamily="34" charset="0"/>
                <a:ea typeface="Calibri" pitchFamily="34" charset="-122"/>
                <a:cs typeface="Calibri" pitchFamily="34" charset="-120"/>
              </a:rPr>
              <a:t>Doesn't say what done looks like.</a:t>
            </a:r>
            <a:endParaRPr lang="en-US" sz="1300" dirty="0"/>
          </a:p>
          <a:p>
            <a:pPr marL="342900" indent="-342900">
              <a:spcAft>
                <a:spcPts val="400"/>
              </a:spcAft>
              <a:buSzPct val="100000"/>
              <a:buChar char="•"/>
            </a:pPr>
            <a:r>
              <a:rPr lang="en-US" sz="1300" dirty="0">
                <a:solidFill>
                  <a:srgbClr val="F5F1EA"/>
                </a:solidFill>
                <a:latin typeface="Calibri" pitchFamily="34" charset="0"/>
                <a:ea typeface="Calibri" pitchFamily="34" charset="-122"/>
                <a:cs typeface="Calibri" pitchFamily="34" charset="-120"/>
              </a:rPr>
              <a:t>Gets generic results, every time.</a:t>
            </a:r>
            <a:endParaRPr lang="en-US" sz="1300" dirty="0"/>
          </a:p>
        </p:txBody>
      </p:sp>
      <p:sp>
        <p:nvSpPr>
          <p:cNvPr id="14" name="Text 11"/>
          <p:cNvSpPr/>
          <p:nvPr/>
        </p:nvSpPr>
        <p:spPr>
          <a:xfrm>
            <a:off x="1051560" y="5806440"/>
            <a:ext cx="4983480" cy="320040"/>
          </a:xfrm>
          <a:prstGeom prst="rect">
            <a:avLst/>
          </a:prstGeom>
          <a:noFill/>
          <a:ln/>
        </p:spPr>
        <p:txBody>
          <a:bodyPr wrap="square" lIns="0" tIns="0" rIns="0" bIns="0" rtlCol="0" anchor="ctr"/>
          <a:lstStyle/>
          <a:p>
            <a:pPr indent="0" marL="0">
              <a:buNone/>
            </a:pPr>
            <a:r>
              <a:rPr lang="en-US" sz="1200" i="1" dirty="0">
                <a:solidFill>
                  <a:srgbClr val="E36A6A"/>
                </a:solidFill>
                <a:latin typeface="Calibri" pitchFamily="34" charset="0"/>
                <a:ea typeface="Calibri" pitchFamily="34" charset="-122"/>
                <a:cs typeface="Calibri" pitchFamily="34" charset="-120"/>
              </a:rPr>
              <a:t>Blames the model. The model wasn't the problem.</a:t>
            </a:r>
            <a:endParaRPr lang="en-US" sz="1200" dirty="0"/>
          </a:p>
        </p:txBody>
      </p:sp>
      <p:sp>
        <p:nvSpPr>
          <p:cNvPr id="15" name="Shape 12"/>
          <p:cNvSpPr/>
          <p:nvPr/>
        </p:nvSpPr>
        <p:spPr>
          <a:xfrm>
            <a:off x="6400800" y="2926080"/>
            <a:ext cx="5349240" cy="3291840"/>
          </a:xfrm>
          <a:prstGeom prst="rect">
            <a:avLst/>
          </a:prstGeom>
          <a:solidFill>
            <a:srgbClr val="261B3F"/>
          </a:solidFill>
          <a:ln w="12700">
            <a:solidFill>
              <a:srgbClr val="3A2C5C"/>
            </a:solidFill>
            <a:prstDash val="solid"/>
          </a:ln>
        </p:spPr>
      </p:sp>
      <p:sp>
        <p:nvSpPr>
          <p:cNvPr id="16" name="Shape 13"/>
          <p:cNvSpPr/>
          <p:nvPr/>
        </p:nvSpPr>
        <p:spPr>
          <a:xfrm>
            <a:off x="6400800" y="2926080"/>
            <a:ext cx="5349240" cy="91440"/>
          </a:xfrm>
          <a:prstGeom prst="rect">
            <a:avLst/>
          </a:prstGeom>
          <a:solidFill>
            <a:srgbClr val="4ECDC4"/>
          </a:solidFill>
          <a:ln w="12700">
            <a:solidFill>
              <a:srgbClr val="4ECDC4"/>
            </a:solidFill>
            <a:prstDash val="solid"/>
          </a:ln>
        </p:spPr>
      </p:sp>
      <p:sp>
        <p:nvSpPr>
          <p:cNvPr id="17" name="Shape 14"/>
          <p:cNvSpPr/>
          <p:nvPr/>
        </p:nvSpPr>
        <p:spPr>
          <a:xfrm>
            <a:off x="6675120" y="3291840"/>
            <a:ext cx="914400" cy="914400"/>
          </a:xfrm>
          <a:prstGeom prst="ellipse">
            <a:avLst/>
          </a:prstGeom>
          <a:solidFill>
            <a:srgbClr val="4ECDC4"/>
          </a:solidFill>
          <a:ln w="12700">
            <a:solidFill>
              <a:srgbClr val="4ECDC4"/>
            </a:solidFill>
            <a:prstDash val="solid"/>
          </a:ln>
        </p:spPr>
      </p:sp>
      <p:pic>
        <p:nvPicPr>
          <p:cNvPr id="18" name="Image 1" descr="preencoded.png">    </p:cNvPr>
          <p:cNvPicPr>
            <a:picLocks noChangeAspect="1"/>
          </p:cNvPicPr>
          <p:nvPr/>
        </p:nvPicPr>
        <p:blipFill>
          <a:blip r:embed="rId2"/>
          <a:stretch>
            <a:fillRect/>
          </a:stretch>
        </p:blipFill>
        <p:spPr>
          <a:xfrm>
            <a:off x="6830568" y="3447288"/>
            <a:ext cx="603504" cy="603504"/>
          </a:xfrm>
          <a:prstGeom prst="rect">
            <a:avLst/>
          </a:prstGeom>
        </p:spPr>
      </p:pic>
      <p:sp>
        <p:nvSpPr>
          <p:cNvPr id="19" name="Text 15"/>
          <p:cNvSpPr/>
          <p:nvPr/>
        </p:nvSpPr>
        <p:spPr>
          <a:xfrm>
            <a:off x="7818120" y="3383280"/>
            <a:ext cx="3794760" cy="365760"/>
          </a:xfrm>
          <a:prstGeom prst="rect">
            <a:avLst/>
          </a:prstGeom>
          <a:noFill/>
          <a:ln/>
        </p:spPr>
        <p:txBody>
          <a:bodyPr wrap="square" lIns="0" tIns="0" rIns="0" bIns="0" rtlCol="0" anchor="ctr"/>
          <a:lstStyle/>
          <a:p>
            <a:pPr indent="0" marL="0">
              <a:buNone/>
            </a:pPr>
            <a:r>
              <a:rPr lang="en-US" sz="1300" b="1" spc="500" kern="0" dirty="0">
                <a:solidFill>
                  <a:srgbClr val="F5CD5C"/>
                </a:solidFill>
                <a:latin typeface="Calibri" pitchFamily="34" charset="0"/>
                <a:ea typeface="Calibri" pitchFamily="34" charset="-122"/>
                <a:cs typeface="Calibri" pitchFamily="34" charset="-120"/>
              </a:rPr>
              <a:t>THE CLEAR DIRECTOR</a:t>
            </a:r>
            <a:endParaRPr lang="en-US" sz="1300" dirty="0"/>
          </a:p>
        </p:txBody>
      </p:sp>
      <p:sp>
        <p:nvSpPr>
          <p:cNvPr id="20" name="Text 16"/>
          <p:cNvSpPr/>
          <p:nvPr/>
        </p:nvSpPr>
        <p:spPr>
          <a:xfrm>
            <a:off x="7818120" y="3703320"/>
            <a:ext cx="3794760" cy="50292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“Here's what I need.”</a:t>
            </a:r>
            <a:endParaRPr lang="en-US" sz="2400" dirty="0"/>
          </a:p>
        </p:txBody>
      </p:sp>
      <p:sp>
        <p:nvSpPr>
          <p:cNvPr id="21" name="Text 17"/>
          <p:cNvSpPr/>
          <p:nvPr/>
        </p:nvSpPr>
        <p:spPr>
          <a:xfrm>
            <a:off x="7818120" y="4206240"/>
            <a:ext cx="3794760" cy="320040"/>
          </a:xfrm>
          <a:prstGeom prst="rect">
            <a:avLst/>
          </a:prstGeom>
          <a:noFill/>
          <a:ln/>
        </p:spPr>
        <p:txBody>
          <a:bodyPr wrap="square" lIns="0" tIns="0" rIns="0" bIns="0" rtlCol="0" anchor="ctr"/>
          <a:lstStyle/>
          <a:p>
            <a:pPr indent="0" marL="0">
              <a:buNone/>
            </a:pPr>
            <a:r>
              <a:rPr lang="en-US" sz="1200" i="1" dirty="0">
                <a:solidFill>
                  <a:srgbClr val="7A7088"/>
                </a:solidFill>
                <a:latin typeface="Calibri" pitchFamily="34" charset="0"/>
                <a:ea typeface="Calibri" pitchFamily="34" charset="-122"/>
                <a:cs typeface="Calibri" pitchFamily="34" charset="-120"/>
              </a:rPr>
              <a:t>Specifies the audience, the format, the goal.</a:t>
            </a:r>
            <a:endParaRPr lang="en-US" sz="1200" dirty="0"/>
          </a:p>
        </p:txBody>
      </p:sp>
      <p:sp>
        <p:nvSpPr>
          <p:cNvPr id="22" name="Text 18"/>
          <p:cNvSpPr/>
          <p:nvPr/>
        </p:nvSpPr>
        <p:spPr>
          <a:xfrm>
            <a:off x="6675120" y="4709160"/>
            <a:ext cx="4983480" cy="1097280"/>
          </a:xfrm>
          <a:prstGeom prst="rect">
            <a:avLst/>
          </a:prstGeom>
          <a:noFill/>
          <a:ln/>
        </p:spPr>
        <p:txBody>
          <a:bodyPr wrap="square" lIns="0" tIns="0" rIns="0" bIns="0" rtlCol="0" anchor="t"/>
          <a:lstStyle/>
          <a:p>
            <a:pPr marL="342900" indent="-342900">
              <a:spcAft>
                <a:spcPts val="400"/>
              </a:spcAft>
              <a:buSzPct val="100000"/>
              <a:buChar char="•"/>
            </a:pPr>
            <a:r>
              <a:rPr lang="en-US" sz="1300" dirty="0">
                <a:solidFill>
                  <a:srgbClr val="F5F1EA"/>
                </a:solidFill>
                <a:latin typeface="Calibri" pitchFamily="34" charset="0"/>
                <a:ea typeface="Calibri" pitchFamily="34" charset="-122"/>
                <a:cs typeface="Calibri" pitchFamily="34" charset="-120"/>
              </a:rPr>
              <a:t>Names the audience and the stakes.</a:t>
            </a:r>
            <a:endParaRPr lang="en-US" sz="1300" dirty="0"/>
          </a:p>
          <a:p>
            <a:pPr marL="342900" indent="-342900">
              <a:spcAft>
                <a:spcPts val="400"/>
              </a:spcAft>
              <a:buSzPct val="100000"/>
              <a:buChar char="•"/>
            </a:pPr>
            <a:r>
              <a:rPr lang="en-US" sz="1300" dirty="0">
                <a:solidFill>
                  <a:srgbClr val="F5F1EA"/>
                </a:solidFill>
                <a:latin typeface="Calibri" pitchFamily="34" charset="0"/>
                <a:ea typeface="Calibri" pitchFamily="34" charset="-122"/>
                <a:cs typeface="Calibri" pitchFamily="34" charset="-120"/>
              </a:rPr>
              <a:t>Gives the constraints and edge cases.</a:t>
            </a:r>
            <a:endParaRPr lang="en-US" sz="1300" dirty="0"/>
          </a:p>
          <a:p>
            <a:pPr marL="342900" indent="-342900">
              <a:spcAft>
                <a:spcPts val="400"/>
              </a:spcAft>
              <a:buSzPct val="100000"/>
              <a:buChar char="•"/>
            </a:pPr>
            <a:r>
              <a:rPr lang="en-US" sz="1300" dirty="0">
                <a:solidFill>
                  <a:srgbClr val="F5F1EA"/>
                </a:solidFill>
                <a:latin typeface="Calibri" pitchFamily="34" charset="0"/>
                <a:ea typeface="Calibri" pitchFamily="34" charset="-122"/>
                <a:cs typeface="Calibri" pitchFamily="34" charset="-120"/>
              </a:rPr>
              <a:t>Shows what done looks like.</a:t>
            </a:r>
            <a:endParaRPr lang="en-US" sz="1300" dirty="0"/>
          </a:p>
          <a:p>
            <a:pPr marL="342900" indent="-342900">
              <a:spcAft>
                <a:spcPts val="400"/>
              </a:spcAft>
              <a:buSzPct val="100000"/>
              <a:buChar char="•"/>
            </a:pPr>
            <a:r>
              <a:rPr lang="en-US" sz="1300" dirty="0">
                <a:solidFill>
                  <a:srgbClr val="F5F1EA"/>
                </a:solidFill>
                <a:latin typeface="Calibri" pitchFamily="34" charset="0"/>
                <a:ea typeface="Calibri" pitchFamily="34" charset="-122"/>
                <a:cs typeface="Calibri" pitchFamily="34" charset="-120"/>
              </a:rPr>
              <a:t>Iterates the brief, not the model.</a:t>
            </a:r>
            <a:endParaRPr lang="en-US" sz="1300" dirty="0"/>
          </a:p>
        </p:txBody>
      </p:sp>
      <p:sp>
        <p:nvSpPr>
          <p:cNvPr id="23" name="Text 19"/>
          <p:cNvSpPr/>
          <p:nvPr/>
        </p:nvSpPr>
        <p:spPr>
          <a:xfrm>
            <a:off x="6675120" y="5806440"/>
            <a:ext cx="4983480" cy="320040"/>
          </a:xfrm>
          <a:prstGeom prst="rect">
            <a:avLst/>
          </a:prstGeom>
          <a:noFill/>
          <a:ln/>
        </p:spPr>
        <p:txBody>
          <a:bodyPr wrap="square" lIns="0" tIns="0" rIns="0" bIns="0" rtlCol="0" anchor="ctr"/>
          <a:lstStyle/>
          <a:p>
            <a:pPr indent="0" marL="0">
              <a:buNone/>
            </a:pPr>
            <a:r>
              <a:rPr lang="en-US" sz="1200" i="1" dirty="0">
                <a:solidFill>
                  <a:srgbClr val="4ECDC4"/>
                </a:solidFill>
                <a:latin typeface="Calibri" pitchFamily="34" charset="0"/>
                <a:ea typeface="Calibri" pitchFamily="34" charset="-122"/>
                <a:cs typeface="Calibri" pitchFamily="34" charset="-120"/>
              </a:rPr>
              <a:t>Same model. World of difference.</a:t>
            </a:r>
            <a:endParaRPr lang="en-US" sz="1200" dirty="0"/>
          </a:p>
        </p:txBody>
      </p:sp>
      <p:sp>
        <p:nvSpPr>
          <p:cNvPr id="24" name="Text 20"/>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A7088"/>
                </a:solidFill>
                <a:latin typeface="Calibri" pitchFamily="34" charset="0"/>
                <a:ea typeface="Calibri" pitchFamily="34" charset="-122"/>
                <a:cs typeface="Calibri" pitchFamily="34" charset="-120"/>
              </a:rPr>
              <a:t>Slide 5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1EA"/>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E8B431"/>
          </a:solidFill>
          <a:ln w="12700">
            <a:solidFill>
              <a:srgbClr val="E8B431"/>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E8B431"/>
                </a:solidFill>
                <a:latin typeface="Calibri" pitchFamily="34" charset="0"/>
                <a:ea typeface="Calibri" pitchFamily="34" charset="-122"/>
                <a:cs typeface="Calibri" pitchFamily="34" charset="-120"/>
              </a:rPr>
              <a:t>THE REFRAME</a:t>
            </a:r>
            <a:endParaRPr lang="en-US" sz="1200" dirty="0"/>
          </a:p>
        </p:txBody>
      </p:sp>
      <p:sp>
        <p:nvSpPr>
          <p:cNvPr id="4" name="Text 2"/>
          <p:cNvSpPr/>
          <p:nvPr/>
        </p:nvSpPr>
        <p:spPr>
          <a:xfrm>
            <a:off x="777240" y="914400"/>
            <a:ext cx="11155680" cy="868680"/>
          </a:xfrm>
          <a:prstGeom prst="rect">
            <a:avLst/>
          </a:prstGeom>
          <a:noFill/>
          <a:ln/>
        </p:spPr>
        <p:txBody>
          <a:bodyPr wrap="square" lIns="0" tIns="0" rIns="0" bIns="0" rtlCol="0" anchor="ctr"/>
          <a:lstStyle/>
          <a:p>
            <a:pPr indent="0" marL="0">
              <a:buNone/>
            </a:pPr>
            <a:r>
              <a:rPr lang="en-US" sz="3000" b="1" dirty="0">
                <a:solidFill>
                  <a:srgbClr val="161024"/>
                </a:solidFill>
                <a:latin typeface="Calibri" pitchFamily="34" charset="0"/>
                <a:ea typeface="Calibri" pitchFamily="34" charset="-122"/>
                <a:cs typeface="Calibri" pitchFamily="34" charset="-120"/>
              </a:rPr>
              <a:t>Stop trying to be technical. Get clearer.</a:t>
            </a:r>
            <a:endParaRPr lang="en-US" sz="3000" dirty="0"/>
          </a:p>
        </p:txBody>
      </p:sp>
      <p:sp>
        <p:nvSpPr>
          <p:cNvPr id="5" name="Text 3"/>
          <p:cNvSpPr/>
          <p:nvPr/>
        </p:nvSpPr>
        <p:spPr>
          <a:xfrm>
            <a:off x="777240" y="1920240"/>
            <a:ext cx="10607040" cy="914400"/>
          </a:xfrm>
          <a:prstGeom prst="rect">
            <a:avLst/>
          </a:prstGeom>
          <a:noFill/>
          <a:ln/>
        </p:spPr>
        <p:txBody>
          <a:bodyPr wrap="square" lIns="0" tIns="0" rIns="0" bIns="0" rtlCol="0" anchor="ctr"/>
          <a:lstStyle/>
          <a:p>
            <a:pPr indent="0" marL="0">
              <a:buNone/>
            </a:pPr>
            <a:r>
              <a:rPr lang="en-US" sz="1600" dirty="0">
                <a:solidFill>
                  <a:srgbClr val="161024"/>
                </a:solidFill>
                <a:latin typeface="Calibri" pitchFamily="34" charset="0"/>
                <a:ea typeface="Calibri" pitchFamily="34" charset="-122"/>
                <a:cs typeface="Calibri" pitchFamily="34" charset="-120"/>
              </a:rPr>
              <a:t>The leader who can articulate a goal cleanly will out-produce the engineer who can only execute one. AI inverts the old hierarchy. Clear thinkers win.</a:t>
            </a:r>
            <a:endParaRPr lang="en-US" sz="1600" dirty="0"/>
          </a:p>
        </p:txBody>
      </p:sp>
      <p:sp>
        <p:nvSpPr>
          <p:cNvPr id="6" name="Shape 4"/>
          <p:cNvSpPr/>
          <p:nvPr/>
        </p:nvSpPr>
        <p:spPr>
          <a:xfrm>
            <a:off x="57150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1A1130">
                <a:alpha val="8000"/>
              </a:srgbClr>
            </a:outerShdw>
          </a:effectLst>
        </p:spPr>
      </p:sp>
      <p:sp>
        <p:nvSpPr>
          <p:cNvPr id="7" name="Shape 5"/>
          <p:cNvSpPr/>
          <p:nvPr/>
        </p:nvSpPr>
        <p:spPr>
          <a:xfrm>
            <a:off x="571500" y="3154680"/>
            <a:ext cx="3520440" cy="73152"/>
          </a:xfrm>
          <a:prstGeom prst="rect">
            <a:avLst/>
          </a:prstGeom>
          <a:solidFill>
            <a:srgbClr val="E8B431"/>
          </a:solidFill>
          <a:ln w="12700">
            <a:solidFill>
              <a:srgbClr val="E8B431"/>
            </a:solidFill>
            <a:prstDash val="solid"/>
          </a:ln>
        </p:spPr>
      </p:sp>
      <p:sp>
        <p:nvSpPr>
          <p:cNvPr id="8" name="Shape 6"/>
          <p:cNvSpPr/>
          <p:nvPr/>
        </p:nvSpPr>
        <p:spPr>
          <a:xfrm>
            <a:off x="891540" y="3520440"/>
            <a:ext cx="685800" cy="685800"/>
          </a:xfrm>
          <a:prstGeom prst="ellipse">
            <a:avLst/>
          </a:prstGeom>
          <a:solidFill>
            <a:srgbClr val="1A1130"/>
          </a:solidFill>
          <a:ln w="12700">
            <a:solidFill>
              <a:srgbClr val="1A1130"/>
            </a:solidFill>
            <a:prstDash val="solid"/>
          </a:ln>
        </p:spPr>
      </p:sp>
      <p:pic>
        <p:nvPicPr>
          <p:cNvPr id="9" name="Image 0" descr="preencoded.png">    </p:cNvPr>
          <p:cNvPicPr>
            <a:picLocks noChangeAspect="1"/>
          </p:cNvPicPr>
          <p:nvPr/>
        </p:nvPicPr>
        <p:blipFill>
          <a:blip r:embed="rId1"/>
          <a:stretch>
            <a:fillRect/>
          </a:stretch>
        </p:blipFill>
        <p:spPr>
          <a:xfrm>
            <a:off x="1019556" y="3648456"/>
            <a:ext cx="429768" cy="429768"/>
          </a:xfrm>
          <a:prstGeom prst="rect">
            <a:avLst/>
          </a:prstGeom>
        </p:spPr>
      </p:pic>
      <p:sp>
        <p:nvSpPr>
          <p:cNvPr id="10" name="Text 7"/>
          <p:cNvSpPr/>
          <p:nvPr/>
        </p:nvSpPr>
        <p:spPr>
          <a:xfrm>
            <a:off x="845820" y="4434840"/>
            <a:ext cx="2971800" cy="548640"/>
          </a:xfrm>
          <a:prstGeom prst="rect">
            <a:avLst/>
          </a:prstGeom>
          <a:noFill/>
          <a:ln/>
        </p:spPr>
        <p:txBody>
          <a:bodyPr wrap="square" lIns="0" tIns="0" rIns="0" bIns="0" rtlCol="0" anchor="ctr"/>
          <a:lstStyle/>
          <a:p>
            <a:pPr indent="0" marL="0">
              <a:buNone/>
            </a:pPr>
            <a:r>
              <a:rPr lang="en-US" sz="1600" b="1" dirty="0">
                <a:solidFill>
                  <a:srgbClr val="161024"/>
                </a:solidFill>
                <a:latin typeface="Calibri" pitchFamily="34" charset="0"/>
                <a:ea typeface="Calibri" pitchFamily="34" charset="-122"/>
                <a:cs typeface="Calibri" pitchFamily="34" charset="-120"/>
              </a:rPr>
              <a:t>Articulate, don't operate.</a:t>
            </a:r>
            <a:endParaRPr lang="en-US" sz="1600" dirty="0"/>
          </a:p>
        </p:txBody>
      </p:sp>
      <p:sp>
        <p:nvSpPr>
          <p:cNvPr id="11" name="Text 8"/>
          <p:cNvSpPr/>
          <p:nvPr/>
        </p:nvSpPr>
        <p:spPr>
          <a:xfrm>
            <a:off x="845820" y="5029200"/>
            <a:ext cx="2971800" cy="868680"/>
          </a:xfrm>
          <a:prstGeom prst="rect">
            <a:avLst/>
          </a:prstGeom>
          <a:noFill/>
          <a:ln/>
        </p:spPr>
        <p:txBody>
          <a:bodyPr wrap="square" lIns="0" tIns="0" rIns="0" bIns="0" rtlCol="0" anchor="t"/>
          <a:lstStyle/>
          <a:p>
            <a:pPr indent="0" marL="0">
              <a:buNone/>
            </a:pPr>
            <a:r>
              <a:rPr lang="en-US" sz="1200" dirty="0">
                <a:solidFill>
                  <a:srgbClr val="7A7088"/>
                </a:solidFill>
                <a:latin typeface="Calibri" pitchFamily="34" charset="0"/>
                <a:ea typeface="Calibri" pitchFamily="34" charset="-122"/>
                <a:cs typeface="Calibri" pitchFamily="34" charset="-120"/>
              </a:rPr>
              <a:t>The job is the brief. Say what you want, who it's for, what done looks like. The model handles the rest.</a:t>
            </a:r>
            <a:endParaRPr lang="en-US" sz="1200" dirty="0"/>
          </a:p>
        </p:txBody>
      </p:sp>
      <p:sp>
        <p:nvSpPr>
          <p:cNvPr id="12" name="Shape 9"/>
          <p:cNvSpPr/>
          <p:nvPr/>
        </p:nvSpPr>
        <p:spPr>
          <a:xfrm>
            <a:off x="432054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1A1130">
                <a:alpha val="8000"/>
              </a:srgbClr>
            </a:outerShdw>
          </a:effectLst>
        </p:spPr>
      </p:sp>
      <p:sp>
        <p:nvSpPr>
          <p:cNvPr id="13" name="Shape 10"/>
          <p:cNvSpPr/>
          <p:nvPr/>
        </p:nvSpPr>
        <p:spPr>
          <a:xfrm>
            <a:off x="4320540" y="3154680"/>
            <a:ext cx="3520440" cy="73152"/>
          </a:xfrm>
          <a:prstGeom prst="rect">
            <a:avLst/>
          </a:prstGeom>
          <a:solidFill>
            <a:srgbClr val="E8B431"/>
          </a:solidFill>
          <a:ln w="12700">
            <a:solidFill>
              <a:srgbClr val="E8B431"/>
            </a:solidFill>
            <a:prstDash val="solid"/>
          </a:ln>
        </p:spPr>
      </p:sp>
      <p:sp>
        <p:nvSpPr>
          <p:cNvPr id="14" name="Shape 11"/>
          <p:cNvSpPr/>
          <p:nvPr/>
        </p:nvSpPr>
        <p:spPr>
          <a:xfrm>
            <a:off x="4640580" y="3520440"/>
            <a:ext cx="685800" cy="685800"/>
          </a:xfrm>
          <a:prstGeom prst="ellipse">
            <a:avLst/>
          </a:prstGeom>
          <a:solidFill>
            <a:srgbClr val="1A1130"/>
          </a:solidFill>
          <a:ln w="12700">
            <a:solidFill>
              <a:srgbClr val="1A1130"/>
            </a:solidFill>
            <a:prstDash val="solid"/>
          </a:ln>
        </p:spPr>
      </p:sp>
      <p:pic>
        <p:nvPicPr>
          <p:cNvPr id="15" name="Image 1" descr="preencoded.png">    </p:cNvPr>
          <p:cNvPicPr>
            <a:picLocks noChangeAspect="1"/>
          </p:cNvPicPr>
          <p:nvPr/>
        </p:nvPicPr>
        <p:blipFill>
          <a:blip r:embed="rId2"/>
          <a:stretch>
            <a:fillRect/>
          </a:stretch>
        </p:blipFill>
        <p:spPr>
          <a:xfrm>
            <a:off x="4768596" y="3648456"/>
            <a:ext cx="429768" cy="429768"/>
          </a:xfrm>
          <a:prstGeom prst="rect">
            <a:avLst/>
          </a:prstGeom>
        </p:spPr>
      </p:pic>
      <p:sp>
        <p:nvSpPr>
          <p:cNvPr id="16" name="Text 12"/>
          <p:cNvSpPr/>
          <p:nvPr/>
        </p:nvSpPr>
        <p:spPr>
          <a:xfrm>
            <a:off x="4594860" y="4434840"/>
            <a:ext cx="2971800" cy="548640"/>
          </a:xfrm>
          <a:prstGeom prst="rect">
            <a:avLst/>
          </a:prstGeom>
          <a:noFill/>
          <a:ln/>
        </p:spPr>
        <p:txBody>
          <a:bodyPr wrap="square" lIns="0" tIns="0" rIns="0" bIns="0" rtlCol="0" anchor="ctr"/>
          <a:lstStyle/>
          <a:p>
            <a:pPr indent="0" marL="0">
              <a:buNone/>
            </a:pPr>
            <a:r>
              <a:rPr lang="en-US" sz="1600" b="1" dirty="0">
                <a:solidFill>
                  <a:srgbClr val="161024"/>
                </a:solidFill>
                <a:latin typeface="Calibri" pitchFamily="34" charset="0"/>
                <a:ea typeface="Calibri" pitchFamily="34" charset="-122"/>
                <a:cs typeface="Calibri" pitchFamily="34" charset="-120"/>
              </a:rPr>
              <a:t>Iterate on the prompt.</a:t>
            </a:r>
            <a:endParaRPr lang="en-US" sz="1600" dirty="0"/>
          </a:p>
        </p:txBody>
      </p:sp>
      <p:sp>
        <p:nvSpPr>
          <p:cNvPr id="17" name="Text 13"/>
          <p:cNvSpPr/>
          <p:nvPr/>
        </p:nvSpPr>
        <p:spPr>
          <a:xfrm>
            <a:off x="4594860" y="5029200"/>
            <a:ext cx="2971800" cy="868680"/>
          </a:xfrm>
          <a:prstGeom prst="rect">
            <a:avLst/>
          </a:prstGeom>
          <a:noFill/>
          <a:ln/>
        </p:spPr>
        <p:txBody>
          <a:bodyPr wrap="square" lIns="0" tIns="0" rIns="0" bIns="0" rtlCol="0" anchor="t"/>
          <a:lstStyle/>
          <a:p>
            <a:pPr indent="0" marL="0">
              <a:buNone/>
            </a:pPr>
            <a:r>
              <a:rPr lang="en-US" sz="1200" dirty="0">
                <a:solidFill>
                  <a:srgbClr val="7A7088"/>
                </a:solidFill>
                <a:latin typeface="Calibri" pitchFamily="34" charset="0"/>
                <a:ea typeface="Calibri" pitchFamily="34" charset="-122"/>
                <a:cs typeface="Calibri" pitchFamily="34" charset="-120"/>
              </a:rPr>
              <a:t>Bad output isn't a bug. It's a feedback signal that your brief wasn't clear enough. Sharpen and resend.</a:t>
            </a:r>
            <a:endParaRPr lang="en-US" sz="1200" dirty="0"/>
          </a:p>
        </p:txBody>
      </p:sp>
      <p:sp>
        <p:nvSpPr>
          <p:cNvPr id="18" name="Shape 14"/>
          <p:cNvSpPr/>
          <p:nvPr/>
        </p:nvSpPr>
        <p:spPr>
          <a:xfrm>
            <a:off x="806958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1A1130">
                <a:alpha val="8000"/>
              </a:srgbClr>
            </a:outerShdw>
          </a:effectLst>
        </p:spPr>
      </p:sp>
      <p:sp>
        <p:nvSpPr>
          <p:cNvPr id="19" name="Shape 15"/>
          <p:cNvSpPr/>
          <p:nvPr/>
        </p:nvSpPr>
        <p:spPr>
          <a:xfrm>
            <a:off x="8069580" y="3154680"/>
            <a:ext cx="3520440" cy="73152"/>
          </a:xfrm>
          <a:prstGeom prst="rect">
            <a:avLst/>
          </a:prstGeom>
          <a:solidFill>
            <a:srgbClr val="E8B431"/>
          </a:solidFill>
          <a:ln w="12700">
            <a:solidFill>
              <a:srgbClr val="E8B431"/>
            </a:solidFill>
            <a:prstDash val="solid"/>
          </a:ln>
        </p:spPr>
      </p:sp>
      <p:sp>
        <p:nvSpPr>
          <p:cNvPr id="20" name="Shape 16"/>
          <p:cNvSpPr/>
          <p:nvPr/>
        </p:nvSpPr>
        <p:spPr>
          <a:xfrm>
            <a:off x="8389620" y="3520440"/>
            <a:ext cx="685800" cy="685800"/>
          </a:xfrm>
          <a:prstGeom prst="ellipse">
            <a:avLst/>
          </a:prstGeom>
          <a:solidFill>
            <a:srgbClr val="1A1130"/>
          </a:solidFill>
          <a:ln w="12700">
            <a:solidFill>
              <a:srgbClr val="1A1130"/>
            </a:solidFill>
            <a:prstDash val="solid"/>
          </a:ln>
        </p:spPr>
      </p:sp>
      <p:pic>
        <p:nvPicPr>
          <p:cNvPr id="21" name="Image 2" descr="preencoded.png">    </p:cNvPr>
          <p:cNvPicPr>
            <a:picLocks noChangeAspect="1"/>
          </p:cNvPicPr>
          <p:nvPr/>
        </p:nvPicPr>
        <p:blipFill>
          <a:blip r:embed="rId3"/>
          <a:stretch>
            <a:fillRect/>
          </a:stretch>
        </p:blipFill>
        <p:spPr>
          <a:xfrm>
            <a:off x="8517636" y="3648456"/>
            <a:ext cx="429768" cy="429768"/>
          </a:xfrm>
          <a:prstGeom prst="rect">
            <a:avLst/>
          </a:prstGeom>
        </p:spPr>
      </p:pic>
      <p:sp>
        <p:nvSpPr>
          <p:cNvPr id="22" name="Text 17"/>
          <p:cNvSpPr/>
          <p:nvPr/>
        </p:nvSpPr>
        <p:spPr>
          <a:xfrm>
            <a:off x="8343900" y="4434840"/>
            <a:ext cx="2971800" cy="548640"/>
          </a:xfrm>
          <a:prstGeom prst="rect">
            <a:avLst/>
          </a:prstGeom>
          <a:noFill/>
          <a:ln/>
        </p:spPr>
        <p:txBody>
          <a:bodyPr wrap="square" lIns="0" tIns="0" rIns="0" bIns="0" rtlCol="0" anchor="ctr"/>
          <a:lstStyle/>
          <a:p>
            <a:pPr indent="0" marL="0">
              <a:buNone/>
            </a:pPr>
            <a:r>
              <a:rPr lang="en-US" sz="1600" b="1" dirty="0">
                <a:solidFill>
                  <a:srgbClr val="161024"/>
                </a:solidFill>
                <a:latin typeface="Calibri" pitchFamily="34" charset="0"/>
                <a:ea typeface="Calibri" pitchFamily="34" charset="-122"/>
                <a:cs typeface="Calibri" pitchFamily="34" charset="-120"/>
              </a:rPr>
              <a:t>Train clarity, not coding.</a:t>
            </a:r>
            <a:endParaRPr lang="en-US" sz="1600" dirty="0"/>
          </a:p>
        </p:txBody>
      </p:sp>
      <p:sp>
        <p:nvSpPr>
          <p:cNvPr id="23" name="Text 18"/>
          <p:cNvSpPr/>
          <p:nvPr/>
        </p:nvSpPr>
        <p:spPr>
          <a:xfrm>
            <a:off x="8343900" y="5029200"/>
            <a:ext cx="2971800" cy="868680"/>
          </a:xfrm>
          <a:prstGeom prst="rect">
            <a:avLst/>
          </a:prstGeom>
          <a:noFill/>
          <a:ln/>
        </p:spPr>
        <p:txBody>
          <a:bodyPr wrap="square" lIns="0" tIns="0" rIns="0" bIns="0" rtlCol="0" anchor="t"/>
          <a:lstStyle/>
          <a:p>
            <a:pPr indent="0" marL="0">
              <a:buNone/>
            </a:pPr>
            <a:r>
              <a:rPr lang="en-US" sz="1200" dirty="0">
                <a:solidFill>
                  <a:srgbClr val="7A7088"/>
                </a:solidFill>
                <a:latin typeface="Calibri" pitchFamily="34" charset="0"/>
                <a:ea typeface="Calibri" pitchFamily="34" charset="-122"/>
                <a:cs typeface="Calibri" pitchFamily="34" charset="-120"/>
              </a:rPr>
              <a:t>The team skill to invest in is plain-English articulation, not programming. The bottleneck has moved.</a:t>
            </a:r>
            <a:endParaRPr lang="en-US" sz="1200" dirty="0"/>
          </a:p>
        </p:txBody>
      </p:sp>
      <p:sp>
        <p:nvSpPr>
          <p:cNvPr id="24" name="Text 19"/>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A7088"/>
                </a:solidFill>
                <a:latin typeface="Calibri" pitchFamily="34" charset="0"/>
                <a:ea typeface="Calibri" pitchFamily="34" charset="-122"/>
                <a:cs typeface="Calibri" pitchFamily="34" charset="-120"/>
              </a:rPr>
              <a:t>Slide 6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A1130"/>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E8B431"/>
          </a:solidFill>
          <a:ln w="12700">
            <a:solidFill>
              <a:srgbClr val="E8B431"/>
            </a:solidFill>
            <a:prstDash val="solid"/>
          </a:ln>
        </p:spPr>
      </p:sp>
      <p:sp>
        <p:nvSpPr>
          <p:cNvPr id="3" name="Text 1"/>
          <p:cNvSpPr/>
          <p:nvPr/>
        </p:nvSpPr>
        <p:spPr>
          <a:xfrm>
            <a:off x="914400" y="914400"/>
            <a:ext cx="10058400" cy="457200"/>
          </a:xfrm>
          <a:prstGeom prst="rect">
            <a:avLst/>
          </a:prstGeom>
          <a:noFill/>
          <a:ln/>
        </p:spPr>
        <p:txBody>
          <a:bodyPr wrap="square" lIns="0" tIns="0" rIns="0" bIns="0" rtlCol="0" anchor="ctr"/>
          <a:lstStyle/>
          <a:p>
            <a:pPr indent="0" marL="0">
              <a:buNone/>
            </a:pPr>
            <a:r>
              <a:rPr lang="en-US" sz="1400" b="1" spc="600" kern="0" dirty="0">
                <a:solidFill>
                  <a:srgbClr val="F5CD5C"/>
                </a:solidFill>
                <a:latin typeface="Calibri" pitchFamily="34" charset="0"/>
                <a:ea typeface="Calibri" pitchFamily="34" charset="-122"/>
                <a:cs typeface="Calibri" pitchFamily="34" charset="-120"/>
              </a:rPr>
              <a:t>THE TAKEAWAY</a:t>
            </a:r>
            <a:endParaRPr lang="en-US" sz="1400" dirty="0"/>
          </a:p>
        </p:txBody>
      </p:sp>
      <p:sp>
        <p:nvSpPr>
          <p:cNvPr id="4" name="Text 2"/>
          <p:cNvSpPr/>
          <p:nvPr/>
        </p:nvSpPr>
        <p:spPr>
          <a:xfrm>
            <a:off x="914400" y="1508760"/>
            <a:ext cx="10332720" cy="914400"/>
          </a:xfrm>
          <a:prstGeom prst="rect">
            <a:avLst/>
          </a:prstGeom>
          <a:noFill/>
          <a:ln/>
        </p:spPr>
        <p:txBody>
          <a:bodyPr wrap="square" lIns="0" tIns="0" rIns="0" bIns="0" rtlCol="0" anchor="ctr"/>
          <a:lstStyle/>
          <a:p>
            <a:pPr indent="0" marL="0">
              <a:buNone/>
            </a:pPr>
            <a:r>
              <a:rPr lang="en-US" sz="4600" b="1" dirty="0">
                <a:solidFill>
                  <a:srgbClr val="FFFFFF"/>
                </a:solidFill>
                <a:latin typeface="Calibri" pitchFamily="34" charset="0"/>
                <a:ea typeface="Calibri" pitchFamily="34" charset="-122"/>
                <a:cs typeface="Calibri" pitchFamily="34" charset="-120"/>
              </a:rPr>
              <a:t>You don't need to be technical.</a:t>
            </a:r>
            <a:endParaRPr lang="en-US" sz="4600" dirty="0"/>
          </a:p>
        </p:txBody>
      </p:sp>
      <p:sp>
        <p:nvSpPr>
          <p:cNvPr id="5" name="Text 3"/>
          <p:cNvSpPr/>
          <p:nvPr/>
        </p:nvSpPr>
        <p:spPr>
          <a:xfrm>
            <a:off x="914400" y="2514600"/>
            <a:ext cx="10332720" cy="914400"/>
          </a:xfrm>
          <a:prstGeom prst="rect">
            <a:avLst/>
          </a:prstGeom>
          <a:noFill/>
          <a:ln/>
        </p:spPr>
        <p:txBody>
          <a:bodyPr wrap="square" lIns="0" tIns="0" rIns="0" bIns="0" rtlCol="0" anchor="ctr"/>
          <a:lstStyle/>
          <a:p>
            <a:pPr indent="0" marL="0">
              <a:buNone/>
            </a:pPr>
            <a:r>
              <a:rPr lang="en-US" sz="4600" b="1" dirty="0">
                <a:solidFill>
                  <a:srgbClr val="F5CD5C"/>
                </a:solidFill>
                <a:latin typeface="Calibri" pitchFamily="34" charset="0"/>
                <a:ea typeface="Calibri" pitchFamily="34" charset="-122"/>
                <a:cs typeface="Calibri" pitchFamily="34" charset="-120"/>
              </a:rPr>
              <a:t>You need to be clear.</a:t>
            </a:r>
            <a:endParaRPr lang="en-US" sz="4600" dirty="0"/>
          </a:p>
        </p:txBody>
      </p:sp>
      <p:sp>
        <p:nvSpPr>
          <p:cNvPr id="6" name="Text 4"/>
          <p:cNvSpPr/>
          <p:nvPr/>
        </p:nvSpPr>
        <p:spPr>
          <a:xfrm>
            <a:off x="914400" y="3703320"/>
            <a:ext cx="10332720" cy="822960"/>
          </a:xfrm>
          <a:prstGeom prst="rect">
            <a:avLst/>
          </a:prstGeom>
          <a:noFill/>
          <a:ln/>
        </p:spPr>
        <p:txBody>
          <a:bodyPr wrap="square" lIns="0" tIns="0" rIns="0" bIns="0" rtlCol="0" anchor="ctr"/>
          <a:lstStyle/>
          <a:p>
            <a:pPr indent="0" marL="0">
              <a:buNone/>
            </a:pPr>
            <a:r>
              <a:rPr lang="en-US" sz="2000" i="1" dirty="0">
                <a:solidFill>
                  <a:srgbClr val="F5F1EA"/>
                </a:solidFill>
                <a:latin typeface="Calibri" pitchFamily="34" charset="0"/>
                <a:ea typeface="Calibri" pitchFamily="34" charset="-122"/>
                <a:cs typeface="Calibri" pitchFamily="34" charset="-120"/>
              </a:rPr>
              <a:t>The skill that wins isn't operating the camera. It's knowing what shot you want.</a:t>
            </a:r>
            <a:endParaRPr lang="en-US" sz="2000" dirty="0"/>
          </a:p>
        </p:txBody>
      </p:sp>
      <p:sp>
        <p:nvSpPr>
          <p:cNvPr id="7" name="Shape 5"/>
          <p:cNvSpPr/>
          <p:nvPr/>
        </p:nvSpPr>
        <p:spPr>
          <a:xfrm>
            <a:off x="571500" y="5029200"/>
            <a:ext cx="3520440" cy="1143000"/>
          </a:xfrm>
          <a:prstGeom prst="rect">
            <a:avLst/>
          </a:prstGeom>
          <a:solidFill>
            <a:srgbClr val="261B3F"/>
          </a:solidFill>
          <a:ln w="12700">
            <a:solidFill>
              <a:srgbClr val="3A2C5C"/>
            </a:solidFill>
            <a:prstDash val="solid"/>
          </a:ln>
        </p:spPr>
      </p:sp>
      <p:sp>
        <p:nvSpPr>
          <p:cNvPr id="8" name="Shape 6"/>
          <p:cNvSpPr/>
          <p:nvPr/>
        </p:nvSpPr>
        <p:spPr>
          <a:xfrm>
            <a:off x="571500" y="5029200"/>
            <a:ext cx="73152" cy="1143000"/>
          </a:xfrm>
          <a:prstGeom prst="rect">
            <a:avLst/>
          </a:prstGeom>
          <a:solidFill>
            <a:srgbClr val="E8B431"/>
          </a:solidFill>
          <a:ln w="12700">
            <a:solidFill>
              <a:srgbClr val="E8B431"/>
            </a:solidFill>
            <a:prstDash val="solid"/>
          </a:ln>
        </p:spPr>
      </p:sp>
      <p:sp>
        <p:nvSpPr>
          <p:cNvPr id="9" name="Text 7"/>
          <p:cNvSpPr/>
          <p:nvPr/>
        </p:nvSpPr>
        <p:spPr>
          <a:xfrm>
            <a:off x="845820" y="5166360"/>
            <a:ext cx="3063240" cy="365760"/>
          </a:xfrm>
          <a:prstGeom prst="rect">
            <a:avLst/>
          </a:prstGeom>
          <a:noFill/>
          <a:ln/>
        </p:spPr>
        <p:txBody>
          <a:bodyPr wrap="square" lIns="0" tIns="0" rIns="0" bIns="0" rtlCol="0" anchor="ctr"/>
          <a:lstStyle/>
          <a:p>
            <a:pPr indent="0" marL="0">
              <a:buNone/>
            </a:pPr>
            <a:r>
              <a:rPr lang="en-US" sz="1300" b="1" spc="600" kern="0" dirty="0">
                <a:solidFill>
                  <a:srgbClr val="F5CD5C"/>
                </a:solidFill>
                <a:latin typeface="Calibri" pitchFamily="34" charset="0"/>
                <a:ea typeface="Calibri" pitchFamily="34" charset="-122"/>
                <a:cs typeface="Calibri" pitchFamily="34" charset="-120"/>
              </a:rPr>
              <a:t>ARTICULATE</a:t>
            </a:r>
            <a:endParaRPr lang="en-US" sz="1300" dirty="0"/>
          </a:p>
        </p:txBody>
      </p:sp>
      <p:sp>
        <p:nvSpPr>
          <p:cNvPr id="10" name="Text 8"/>
          <p:cNvSpPr/>
          <p:nvPr/>
        </p:nvSpPr>
        <p:spPr>
          <a:xfrm>
            <a:off x="845820" y="5532120"/>
            <a:ext cx="3063240" cy="594360"/>
          </a:xfrm>
          <a:prstGeom prst="rect">
            <a:avLst/>
          </a:prstGeom>
          <a:noFill/>
          <a:ln/>
        </p:spPr>
        <p:txBody>
          <a:bodyPr wrap="square" lIns="0" tIns="0" rIns="0" bIns="0" rtlCol="0" anchor="t"/>
          <a:lstStyle/>
          <a:p>
            <a:pPr indent="0" marL="0">
              <a:buNone/>
            </a:pPr>
            <a:r>
              <a:rPr lang="en-US" sz="1300" dirty="0">
                <a:solidFill>
                  <a:srgbClr val="F5F1EA"/>
                </a:solidFill>
                <a:latin typeface="Calibri" pitchFamily="34" charset="0"/>
                <a:ea typeface="Calibri" pitchFamily="34" charset="-122"/>
                <a:cs typeface="Calibri" pitchFamily="34" charset="-120"/>
              </a:rPr>
              <a:t>Plain English, clear vision. That's the whole game.</a:t>
            </a:r>
            <a:endParaRPr lang="en-US" sz="1300" dirty="0"/>
          </a:p>
        </p:txBody>
      </p:sp>
      <p:sp>
        <p:nvSpPr>
          <p:cNvPr id="11" name="Shape 9"/>
          <p:cNvSpPr/>
          <p:nvPr/>
        </p:nvSpPr>
        <p:spPr>
          <a:xfrm>
            <a:off x="4320540" y="5029200"/>
            <a:ext cx="3520440" cy="1143000"/>
          </a:xfrm>
          <a:prstGeom prst="rect">
            <a:avLst/>
          </a:prstGeom>
          <a:solidFill>
            <a:srgbClr val="261B3F"/>
          </a:solidFill>
          <a:ln w="12700">
            <a:solidFill>
              <a:srgbClr val="3A2C5C"/>
            </a:solidFill>
            <a:prstDash val="solid"/>
          </a:ln>
        </p:spPr>
      </p:sp>
      <p:sp>
        <p:nvSpPr>
          <p:cNvPr id="12" name="Shape 10"/>
          <p:cNvSpPr/>
          <p:nvPr/>
        </p:nvSpPr>
        <p:spPr>
          <a:xfrm>
            <a:off x="4320540" y="5029200"/>
            <a:ext cx="73152" cy="1143000"/>
          </a:xfrm>
          <a:prstGeom prst="rect">
            <a:avLst/>
          </a:prstGeom>
          <a:solidFill>
            <a:srgbClr val="E8B431"/>
          </a:solidFill>
          <a:ln w="12700">
            <a:solidFill>
              <a:srgbClr val="E8B431"/>
            </a:solidFill>
            <a:prstDash val="solid"/>
          </a:ln>
        </p:spPr>
      </p:sp>
      <p:sp>
        <p:nvSpPr>
          <p:cNvPr id="13" name="Text 11"/>
          <p:cNvSpPr/>
          <p:nvPr/>
        </p:nvSpPr>
        <p:spPr>
          <a:xfrm>
            <a:off x="4594860" y="5166360"/>
            <a:ext cx="3063240" cy="365760"/>
          </a:xfrm>
          <a:prstGeom prst="rect">
            <a:avLst/>
          </a:prstGeom>
          <a:noFill/>
          <a:ln/>
        </p:spPr>
        <p:txBody>
          <a:bodyPr wrap="square" lIns="0" tIns="0" rIns="0" bIns="0" rtlCol="0" anchor="ctr"/>
          <a:lstStyle/>
          <a:p>
            <a:pPr indent="0" marL="0">
              <a:buNone/>
            </a:pPr>
            <a:r>
              <a:rPr lang="en-US" sz="1300" b="1" spc="600" kern="0" dirty="0">
                <a:solidFill>
                  <a:srgbClr val="F5CD5C"/>
                </a:solidFill>
                <a:latin typeface="Calibri" pitchFamily="34" charset="0"/>
                <a:ea typeface="Calibri" pitchFamily="34" charset="-122"/>
                <a:cs typeface="Calibri" pitchFamily="34" charset="-120"/>
              </a:rPr>
              <a:t>ITERATE</a:t>
            </a:r>
            <a:endParaRPr lang="en-US" sz="1300" dirty="0"/>
          </a:p>
        </p:txBody>
      </p:sp>
      <p:sp>
        <p:nvSpPr>
          <p:cNvPr id="14" name="Text 12"/>
          <p:cNvSpPr/>
          <p:nvPr/>
        </p:nvSpPr>
        <p:spPr>
          <a:xfrm>
            <a:off x="4594860" y="5532120"/>
            <a:ext cx="3063240" cy="594360"/>
          </a:xfrm>
          <a:prstGeom prst="rect">
            <a:avLst/>
          </a:prstGeom>
          <a:noFill/>
          <a:ln/>
        </p:spPr>
        <p:txBody>
          <a:bodyPr wrap="square" lIns="0" tIns="0" rIns="0" bIns="0" rtlCol="0" anchor="t"/>
          <a:lstStyle/>
          <a:p>
            <a:pPr indent="0" marL="0">
              <a:buNone/>
            </a:pPr>
            <a:r>
              <a:rPr lang="en-US" sz="1300" dirty="0">
                <a:solidFill>
                  <a:srgbClr val="F5F1EA"/>
                </a:solidFill>
                <a:latin typeface="Calibri" pitchFamily="34" charset="0"/>
                <a:ea typeface="Calibri" pitchFamily="34" charset="-122"/>
                <a:cs typeface="Calibri" pitchFamily="34" charset="-120"/>
              </a:rPr>
              <a:t>Bad output = unclear brief. Refine, don't blame.</a:t>
            </a:r>
            <a:endParaRPr lang="en-US" sz="1300" dirty="0"/>
          </a:p>
        </p:txBody>
      </p:sp>
      <p:sp>
        <p:nvSpPr>
          <p:cNvPr id="15" name="Shape 13"/>
          <p:cNvSpPr/>
          <p:nvPr/>
        </p:nvSpPr>
        <p:spPr>
          <a:xfrm>
            <a:off x="8069580" y="5029200"/>
            <a:ext cx="3520440" cy="1143000"/>
          </a:xfrm>
          <a:prstGeom prst="rect">
            <a:avLst/>
          </a:prstGeom>
          <a:solidFill>
            <a:srgbClr val="261B3F"/>
          </a:solidFill>
          <a:ln w="12700">
            <a:solidFill>
              <a:srgbClr val="3A2C5C"/>
            </a:solidFill>
            <a:prstDash val="solid"/>
          </a:ln>
        </p:spPr>
      </p:sp>
      <p:sp>
        <p:nvSpPr>
          <p:cNvPr id="16" name="Shape 14"/>
          <p:cNvSpPr/>
          <p:nvPr/>
        </p:nvSpPr>
        <p:spPr>
          <a:xfrm>
            <a:off x="8069580" y="5029200"/>
            <a:ext cx="73152" cy="1143000"/>
          </a:xfrm>
          <a:prstGeom prst="rect">
            <a:avLst/>
          </a:prstGeom>
          <a:solidFill>
            <a:srgbClr val="E8B431"/>
          </a:solidFill>
          <a:ln w="12700">
            <a:solidFill>
              <a:srgbClr val="E8B431"/>
            </a:solidFill>
            <a:prstDash val="solid"/>
          </a:ln>
        </p:spPr>
      </p:sp>
      <p:sp>
        <p:nvSpPr>
          <p:cNvPr id="17" name="Text 15"/>
          <p:cNvSpPr/>
          <p:nvPr/>
        </p:nvSpPr>
        <p:spPr>
          <a:xfrm>
            <a:off x="8343900" y="5166360"/>
            <a:ext cx="3063240" cy="365760"/>
          </a:xfrm>
          <a:prstGeom prst="rect">
            <a:avLst/>
          </a:prstGeom>
          <a:noFill/>
          <a:ln/>
        </p:spPr>
        <p:txBody>
          <a:bodyPr wrap="square" lIns="0" tIns="0" rIns="0" bIns="0" rtlCol="0" anchor="ctr"/>
          <a:lstStyle/>
          <a:p>
            <a:pPr indent="0" marL="0">
              <a:buNone/>
            </a:pPr>
            <a:r>
              <a:rPr lang="en-US" sz="1300" b="1" spc="600" kern="0" dirty="0">
                <a:solidFill>
                  <a:srgbClr val="F5CD5C"/>
                </a:solidFill>
                <a:latin typeface="Calibri" pitchFamily="34" charset="0"/>
                <a:ea typeface="Calibri" pitchFamily="34" charset="-122"/>
                <a:cs typeface="Calibri" pitchFamily="34" charset="-120"/>
              </a:rPr>
              <a:t>DIRECT</a:t>
            </a:r>
            <a:endParaRPr lang="en-US" sz="1300" dirty="0"/>
          </a:p>
        </p:txBody>
      </p:sp>
      <p:sp>
        <p:nvSpPr>
          <p:cNvPr id="18" name="Text 16"/>
          <p:cNvSpPr/>
          <p:nvPr/>
        </p:nvSpPr>
        <p:spPr>
          <a:xfrm>
            <a:off x="8343900" y="5532120"/>
            <a:ext cx="3063240" cy="594360"/>
          </a:xfrm>
          <a:prstGeom prst="rect">
            <a:avLst/>
          </a:prstGeom>
          <a:noFill/>
          <a:ln/>
        </p:spPr>
        <p:txBody>
          <a:bodyPr wrap="square" lIns="0" tIns="0" rIns="0" bIns="0" rtlCol="0" anchor="t"/>
          <a:lstStyle/>
          <a:p>
            <a:pPr indent="0" marL="0">
              <a:buNone/>
            </a:pPr>
            <a:r>
              <a:rPr lang="en-US" sz="1300" dirty="0">
                <a:solidFill>
                  <a:srgbClr val="F5F1EA"/>
                </a:solidFill>
                <a:latin typeface="Calibri" pitchFamily="34" charset="0"/>
                <a:ea typeface="Calibri" pitchFamily="34" charset="-122"/>
                <a:cs typeface="Calibri" pitchFamily="34" charset="-120"/>
              </a:rPr>
              <a:t>You're not the crew. You're the director.</a:t>
            </a:r>
            <a:endParaRPr lang="en-US" sz="1300" dirty="0"/>
          </a:p>
        </p:txBody>
      </p:sp>
      <p:sp>
        <p:nvSpPr>
          <p:cNvPr id="19" name="Text 17"/>
          <p:cNvSpPr/>
          <p:nvPr/>
        </p:nvSpPr>
        <p:spPr>
          <a:xfrm>
            <a:off x="914400" y="6400800"/>
            <a:ext cx="10332720" cy="365760"/>
          </a:xfrm>
          <a:prstGeom prst="rect">
            <a:avLst/>
          </a:prstGeom>
          <a:noFill/>
          <a:ln/>
        </p:spPr>
        <p:txBody>
          <a:bodyPr wrap="square" lIns="0" tIns="0" rIns="0" bIns="0" rtlCol="0" anchor="ctr"/>
          <a:lstStyle/>
          <a:p>
            <a:pPr indent="0" marL="0">
              <a:buNone/>
            </a:pPr>
            <a:r>
              <a:rPr lang="en-US" sz="1400" i="1" dirty="0">
                <a:solidFill>
                  <a:srgbClr val="F5CD5C"/>
                </a:solidFill>
                <a:latin typeface="Calibri" pitchFamily="34" charset="0"/>
                <a:ea typeface="Calibri" pitchFamily="34" charset="-122"/>
                <a:cs typeface="Calibri" pitchFamily="34" charset="-120"/>
              </a:rPr>
              <a:t>The bottleneck isn't the model. It lives in your own head.</a:t>
            </a:r>
            <a:endParaRPr lang="en-US" sz="1400" dirty="0"/>
          </a:p>
        </p:txBody>
      </p:sp>
      <p:sp>
        <p:nvSpPr>
          <p:cNvPr id="20" name="Oval 19"/>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Bottleneck Is You.</dc:title>
  <dc:subject>PptxGenJS Presentation</dc:subject>
  <dc:creator>Peter Galloway</dc:creator>
  <cp:lastModifiedBy>Peter Galloway</cp:lastModifiedBy>
  <cp:revision>1</cp:revision>
  <dcterms:created xsi:type="dcterms:W3CDTF">2026-05-25T09:14:32Z</dcterms:created>
  <dcterms:modified xsi:type="dcterms:W3CDTF">2026-05-25T09:14:32Z</dcterms:modified>
</cp:coreProperties>
</file>