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18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D4922D"/>
          </a:solidFill>
          <a:ln w="12700">
            <a:solidFill>
              <a:srgbClr val="D4922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0"/>
            <a:ext cx="73152" cy="6858000"/>
          </a:xfrm>
          <a:prstGeom prst="rect">
            <a:avLst/>
          </a:prstGeom>
          <a:solidFill>
            <a:srgbClr val="F4E4BC"/>
          </a:solidFill>
          <a:ln w="12700">
            <a:solidFill>
              <a:srgbClr val="F4E4B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132588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FB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ANALOGY ABOUT MODEL CHOICE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914400" y="1828800"/>
            <a:ext cx="10332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Brew Your Own Beer.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914400" y="3108960"/>
            <a:ext cx="96012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dirty="0">
                <a:solidFill>
                  <a:srgbClr val="F8F1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almost no company should train its own foundation model — and what to spend that money on instead.</a:t>
            </a:r>
            <a:endParaRPr lang="en-US" sz="21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92640" y="4572000"/>
            <a:ext cx="1645920" cy="16459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14400" y="5989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8F1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Peter Galloway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6400800" y="5989320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F8F1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note  ·  Analogy Catalog</a:t>
            </a:r>
            <a:endParaRPr lang="en-US" sz="1300" dirty="0"/>
          </a:p>
        </p:txBody>
      </p:sp>
      <p:sp>
        <p:nvSpPr>
          <p:cNvPr id="10" name="Oval 9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1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D4922D"/>
          </a:solidFill>
          <a:ln w="12700">
            <a:solidFill>
              <a:srgbClr val="D492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D492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KEEPS COMING UP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1440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0E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“Maybe we should train our own model.”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77240" y="173736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F4E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“That way it's truly ours.”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77240" y="2743200"/>
            <a:ext cx="603504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A0E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comes up every couple of quarters. Usually from someone strategic, well-meaning, and full of confidence. The case sounds compelling — our data, our model, our edge.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A0E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math is brutal. The frontier moves every six weeks. The expertise is scarce and expensive. And for 99% of companies, the result is a model that's behind the day it ships.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498080" y="2743200"/>
            <a:ext cx="393192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2A181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498080" y="2743200"/>
            <a:ext cx="91440" cy="1188720"/>
          </a:xfrm>
          <a:prstGeom prst="rect">
            <a:avLst/>
          </a:prstGeom>
          <a:solidFill>
            <a:srgbClr val="D4922D"/>
          </a:solidFill>
          <a:ln w="12700">
            <a:solidFill>
              <a:srgbClr val="D4922D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0" y="2971800"/>
            <a:ext cx="548640" cy="54864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458200" y="288036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0E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$20M+</a:t>
            </a:r>
            <a:endParaRPr lang="en-US" sz="3000" dirty="0"/>
          </a:p>
        </p:txBody>
      </p:sp>
      <p:sp>
        <p:nvSpPr>
          <p:cNvPr id="11" name="Text 8"/>
          <p:cNvSpPr/>
          <p:nvPr/>
        </p:nvSpPr>
        <p:spPr>
          <a:xfrm>
            <a:off x="8458200" y="345643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79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train a competitive frontier model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7498080" y="4069080"/>
            <a:ext cx="393192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2A1810">
                <a:alpha val="1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7498080" y="4069080"/>
            <a:ext cx="91440" cy="1188720"/>
          </a:xfrm>
          <a:prstGeom prst="rect">
            <a:avLst/>
          </a:prstGeom>
          <a:solidFill>
            <a:srgbClr val="F4E4BC"/>
          </a:solidFill>
          <a:ln w="12700">
            <a:solidFill>
              <a:srgbClr val="F4E4BC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4297680"/>
            <a:ext cx="548640" cy="54864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8458200" y="420624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0E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mo</a:t>
            </a:r>
            <a:endParaRPr lang="en-US" sz="3000" dirty="0"/>
          </a:p>
        </p:txBody>
      </p:sp>
      <p:sp>
        <p:nvSpPr>
          <p:cNvPr id="16" name="Text 12"/>
          <p:cNvSpPr/>
          <p:nvPr/>
        </p:nvSpPr>
        <p:spPr>
          <a:xfrm>
            <a:off x="8458200" y="478231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79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ship something that's already behind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7498080" y="5394960"/>
            <a:ext cx="3931920" cy="1188720"/>
          </a:xfrm>
          <a:prstGeom prst="rect">
            <a:avLst/>
          </a:prstGeom>
          <a:solidFill>
            <a:srgbClr val="2A1810"/>
          </a:solidFill>
          <a:ln w="12700">
            <a:solidFill>
              <a:srgbClr val="2A1810"/>
            </a:solidFill>
            <a:prstDash val="solid"/>
          </a:ln>
          <a:effectLst>
            <a:outerShdw sx="100000" sy="100000" kx="0" ky="0" algn="bl" rotWithShape="0" blurRad="127000" dist="25400" dir="8100000">
              <a:srgbClr val="2A1810">
                <a:alpha val="75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7498080" y="5394960"/>
            <a:ext cx="91440" cy="1188720"/>
          </a:xfrm>
          <a:prstGeom prst="rect">
            <a:avLst/>
          </a:prstGeom>
          <a:solidFill>
            <a:srgbClr val="EFB155"/>
          </a:solidFill>
          <a:ln w="12700">
            <a:solidFill>
              <a:srgbClr val="EFB155"/>
            </a:solidFill>
            <a:prstDash val="solid"/>
          </a:ln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5623560"/>
            <a:ext cx="548640" cy="54864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8458200" y="553212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FB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$0</a:t>
            </a:r>
            <a:endParaRPr lang="en-US" sz="3000" dirty="0"/>
          </a:p>
        </p:txBody>
      </p:sp>
      <p:sp>
        <p:nvSpPr>
          <p:cNvPr id="21" name="Text 16"/>
          <p:cNvSpPr/>
          <p:nvPr/>
        </p:nvSpPr>
        <p:spPr>
          <a:xfrm>
            <a:off x="8458200" y="610819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8F1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strategic moat at the end</a:t>
            </a:r>
            <a:endParaRPr lang="en-US" sz="1200" dirty="0"/>
          </a:p>
        </p:txBody>
      </p:sp>
      <p:sp>
        <p:nvSpPr>
          <p:cNvPr id="22" name="Text 17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79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2 of 7</a:t>
            </a:r>
            <a:endParaRPr lang="en-US" sz="1000" dirty="0"/>
          </a:p>
        </p:txBody>
      </p:sp>
      <p:sp>
        <p:nvSpPr>
          <p:cNvPr id="23" name="Oval 22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0F1116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A18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D4922D"/>
          </a:solidFill>
          <a:ln w="12700">
            <a:solidFill>
              <a:srgbClr val="D492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EFB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ANALOGY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601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Imagine a restaurant decides to brew its own beer.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77240" y="178308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EFB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$5M and two years later — the beer is worse than Sam Adams.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77240" y="2880360"/>
            <a:ext cx="64008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F8F1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brewery. Hire the brewmaster. Source the hops. Manage the supply chain. Navigate liquor compliance. Two years and $5M in, you have a mediocre IPA that costs ten times what you'd pay a wholesaler.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F8F1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Meanwhile, the food got worse. Because the restaurant's leadership was busy running a brewery.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77240" y="5806440"/>
            <a:ext cx="6400800" cy="868680"/>
          </a:xfrm>
          <a:prstGeom prst="rect">
            <a:avLst/>
          </a:prstGeom>
          <a:solidFill>
            <a:srgbClr val="3D2418"/>
          </a:solidFill>
          <a:ln w="12700">
            <a:solidFill>
              <a:srgbClr val="EFB155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77240" y="5806440"/>
            <a:ext cx="73152" cy="868680"/>
          </a:xfrm>
          <a:prstGeom prst="rect">
            <a:avLst/>
          </a:prstGeom>
          <a:solidFill>
            <a:srgbClr val="EFB155"/>
          </a:solidFill>
          <a:ln w="12700">
            <a:solidFill>
              <a:srgbClr val="EFB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51560" y="5870448"/>
            <a:ext cx="6080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FB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Almost nobody should brew their own beer. Most should buy from the great breweries and focus on the food.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589520" y="2880360"/>
            <a:ext cx="3840480" cy="1691640"/>
          </a:xfrm>
          <a:prstGeom prst="rect">
            <a:avLst/>
          </a:prstGeom>
          <a:solidFill>
            <a:srgbClr val="3D2418"/>
          </a:solidFill>
          <a:ln w="12700">
            <a:solidFill>
              <a:srgbClr val="4D332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589520" y="2880360"/>
            <a:ext cx="3840480" cy="73152"/>
          </a:xfrm>
          <a:prstGeom prst="rect">
            <a:avLst/>
          </a:prstGeom>
          <a:solidFill>
            <a:srgbClr val="F4E4BC"/>
          </a:solidFill>
          <a:ln w="12700">
            <a:solidFill>
              <a:srgbClr val="F4E4B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863840" y="3154680"/>
            <a:ext cx="731520" cy="731520"/>
          </a:xfrm>
          <a:prstGeom prst="ellipse">
            <a:avLst/>
          </a:prstGeom>
          <a:solidFill>
            <a:srgbClr val="F4E4BC"/>
          </a:solidFill>
          <a:ln w="12700">
            <a:solidFill>
              <a:srgbClr val="F4E4BC"/>
            </a:solidFill>
            <a:prstDash val="solid"/>
          </a:ln>
        </p:spPr>
      </p:sp>
      <p:pic>
        <p:nvPicPr>
          <p:cNvPr id="1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73568" y="3264408"/>
            <a:ext cx="512064" cy="512064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8778240" y="320040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EFB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BREW YOUR OWN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8778240" y="352044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$5M / 2 yrs</a:t>
            </a:r>
            <a:endParaRPr lang="en-US" sz="2200" dirty="0"/>
          </a:p>
        </p:txBody>
      </p:sp>
      <p:sp>
        <p:nvSpPr>
          <p:cNvPr id="16" name="Text 13"/>
          <p:cNvSpPr/>
          <p:nvPr/>
        </p:nvSpPr>
        <p:spPr>
          <a:xfrm>
            <a:off x="7863840" y="406908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8F1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Mediocre beer. Distracted restaurant. Worse food.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7589520" y="4800600"/>
            <a:ext cx="3840480" cy="1691640"/>
          </a:xfrm>
          <a:prstGeom prst="rect">
            <a:avLst/>
          </a:prstGeom>
          <a:solidFill>
            <a:srgbClr val="3D2418"/>
          </a:solidFill>
          <a:ln w="12700">
            <a:solidFill>
              <a:srgbClr val="4D3322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7589520" y="4800600"/>
            <a:ext cx="3840480" cy="73152"/>
          </a:xfrm>
          <a:prstGeom prst="rect">
            <a:avLst/>
          </a:prstGeom>
          <a:solidFill>
            <a:srgbClr val="D4922D"/>
          </a:solidFill>
          <a:ln w="12700">
            <a:solidFill>
              <a:srgbClr val="D4922D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7863840" y="5074920"/>
            <a:ext cx="731520" cy="731520"/>
          </a:xfrm>
          <a:prstGeom prst="ellipse">
            <a:avLst/>
          </a:prstGeom>
          <a:solidFill>
            <a:srgbClr val="D4922D"/>
          </a:solidFill>
          <a:ln w="12700">
            <a:solidFill>
              <a:srgbClr val="D4922D"/>
            </a:solidFill>
            <a:prstDash val="solid"/>
          </a:ln>
        </p:spPr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3568" y="5184648"/>
            <a:ext cx="512064" cy="512064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8778240" y="51206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EFB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 THE GOOD STUFF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8778240" y="5440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$0 R&amp;D</a:t>
            </a:r>
            <a:endParaRPr lang="en-US" sz="2200" dirty="0"/>
          </a:p>
        </p:txBody>
      </p:sp>
      <p:sp>
        <p:nvSpPr>
          <p:cNvPr id="23" name="Text 19"/>
          <p:cNvSpPr/>
          <p:nvPr/>
        </p:nvSpPr>
        <p:spPr>
          <a:xfrm>
            <a:off x="7863840" y="598932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8F1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World-class beer at wholesale. Leadership focused on the menu.</a:t>
            </a:r>
            <a:endParaRPr lang="en-US" sz="1200" dirty="0"/>
          </a:p>
        </p:txBody>
      </p:sp>
      <p:sp>
        <p:nvSpPr>
          <p:cNvPr id="24" name="Text 20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79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3 of 7</a:t>
            </a:r>
            <a:endParaRPr lang="en-US" sz="1000" dirty="0"/>
          </a:p>
        </p:txBody>
      </p:sp>
      <p:sp>
        <p:nvSpPr>
          <p:cNvPr id="25" name="Oval 24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1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D4922D"/>
          </a:solidFill>
          <a:ln w="12700">
            <a:solidFill>
              <a:srgbClr val="D492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D492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WRONG QUESTION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14400"/>
            <a:ext cx="11155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0E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“How do we build our own foundation model?”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77240" y="1783080"/>
            <a:ext cx="11155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F4E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said by someone who hasn't priced training.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77240" y="2880360"/>
            <a:ext cx="60350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A0E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It's the wrong layer to compete on. Foundation models are commodities that will keep getting cheaper, faster, and better whether you participate or not.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A0E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edge isn't the model. It's your data, your workflows, your judgment, your customer relationships. Spend at the layer where you have an advantage. Rent everywhere else.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77240" y="5440680"/>
            <a:ext cx="6035040" cy="960120"/>
          </a:xfrm>
          <a:prstGeom prst="rect">
            <a:avLst/>
          </a:prstGeom>
          <a:solidFill>
            <a:srgbClr val="2A1810"/>
          </a:solidFill>
          <a:ln w="12700">
            <a:solidFill>
              <a:srgbClr val="EFB155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77240" y="5440680"/>
            <a:ext cx="73152" cy="960120"/>
          </a:xfrm>
          <a:prstGeom prst="rect">
            <a:avLst/>
          </a:prstGeom>
          <a:solidFill>
            <a:srgbClr val="EFB155"/>
          </a:solidFill>
          <a:ln w="12700">
            <a:solidFill>
              <a:srgbClr val="EFB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51560" y="5504688"/>
            <a:ext cx="57150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FB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 the frontier. Build the edge.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7589520" y="2880360"/>
            <a:ext cx="38404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2A181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7589520" y="2880360"/>
            <a:ext cx="3840480" cy="73152"/>
          </a:xfrm>
          <a:prstGeom prst="rect">
            <a:avLst/>
          </a:prstGeom>
          <a:solidFill>
            <a:srgbClr val="BF5A3A"/>
          </a:solidFill>
          <a:ln w="12700">
            <a:solidFill>
              <a:srgbClr val="BF5A3A"/>
            </a:solidFill>
            <a:prstDash val="solid"/>
          </a:ln>
        </p:spPr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63840" y="3154680"/>
            <a:ext cx="502920" cy="50292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8503920" y="3172968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BF5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BREW IT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7863840" y="3749040"/>
            <a:ext cx="3291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A0E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$20M+, 18 months, behind on day one. Compete with companies whose only business is models.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589520" y="4709160"/>
            <a:ext cx="38404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2A1810">
                <a:alpha val="8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7589520" y="4709160"/>
            <a:ext cx="3840480" cy="73152"/>
          </a:xfrm>
          <a:prstGeom prst="rect">
            <a:avLst/>
          </a:prstGeom>
          <a:solidFill>
            <a:srgbClr val="8FA050"/>
          </a:solidFill>
          <a:ln w="12700">
            <a:solidFill>
              <a:srgbClr val="8FA050"/>
            </a:solidFill>
            <a:prstDash val="solid"/>
          </a:ln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3840" y="4983480"/>
            <a:ext cx="502920" cy="50292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8503920" y="5001768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8FA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 IT</a:t>
            </a:r>
            <a:endParaRPr lang="en-US" sz="1200" dirty="0"/>
          </a:p>
        </p:txBody>
      </p:sp>
      <p:sp>
        <p:nvSpPr>
          <p:cNvPr id="19" name="Text 15"/>
          <p:cNvSpPr/>
          <p:nvPr/>
        </p:nvSpPr>
        <p:spPr>
          <a:xfrm>
            <a:off x="7863840" y="5577840"/>
            <a:ext cx="3291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A0E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 per use. Get better models every quarter. Spend your money on your actual differentiator.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79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4 of 7</a:t>
            </a:r>
            <a:endParaRPr lang="en-US" sz="1000" dirty="0"/>
          </a:p>
        </p:txBody>
      </p:sp>
      <p:sp>
        <p:nvSpPr>
          <p:cNvPr id="21" name="Oval 20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0F1116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2A18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D4922D"/>
          </a:solidFill>
          <a:ln w="12700">
            <a:solidFill>
              <a:srgbClr val="D492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EFB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MATH THAT MATTERS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601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restaurants. Same $20M.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77240" y="178308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EFB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should it go?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777240" y="2926080"/>
            <a:ext cx="5349240" cy="3291840"/>
          </a:xfrm>
          <a:prstGeom prst="rect">
            <a:avLst/>
          </a:prstGeom>
          <a:solidFill>
            <a:srgbClr val="3D2418"/>
          </a:solidFill>
          <a:ln w="12700">
            <a:solidFill>
              <a:srgbClr val="4D33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7240" y="2926080"/>
            <a:ext cx="5349240" cy="91440"/>
          </a:xfrm>
          <a:prstGeom prst="rect">
            <a:avLst/>
          </a:prstGeom>
          <a:solidFill>
            <a:srgbClr val="BF5A3A"/>
          </a:solidFill>
          <a:ln w="12700">
            <a:solidFill>
              <a:srgbClr val="BF5A3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51560" y="3291840"/>
            <a:ext cx="914400" cy="914400"/>
          </a:xfrm>
          <a:prstGeom prst="ellipse">
            <a:avLst/>
          </a:prstGeom>
          <a:solidFill>
            <a:srgbClr val="BF5A3A"/>
          </a:solidFill>
          <a:ln w="12700">
            <a:solidFill>
              <a:srgbClr val="BF5A3A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7008" y="3447288"/>
            <a:ext cx="603504" cy="60350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2194560" y="33832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500" kern="0" dirty="0">
                <a:solidFill>
                  <a:srgbClr val="EFB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DIY BREWERY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2194560" y="3703320"/>
            <a:ext cx="3794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$20M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2194560" y="42062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A79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Spent on a model that'll be obsolete in six weeks.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1051560" y="4709160"/>
            <a:ext cx="4983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8F1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18-month build, then maintenance forever.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8F1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ML research team that costs $5M/yr to keep.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8F1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Distracted from the actual business.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8F1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Behind on day one.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1051560" y="5806440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BF5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Spent at the layer with no advantage.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6400800" y="2926080"/>
            <a:ext cx="5349240" cy="3291840"/>
          </a:xfrm>
          <a:prstGeom prst="rect">
            <a:avLst/>
          </a:prstGeom>
          <a:solidFill>
            <a:srgbClr val="3D2418"/>
          </a:solidFill>
          <a:ln w="12700">
            <a:solidFill>
              <a:srgbClr val="4D3322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6400800" y="2926080"/>
            <a:ext cx="5349240" cy="91440"/>
          </a:xfrm>
          <a:prstGeom prst="rect">
            <a:avLst/>
          </a:prstGeom>
          <a:solidFill>
            <a:srgbClr val="8FA050"/>
          </a:solidFill>
          <a:ln w="12700">
            <a:solidFill>
              <a:srgbClr val="8FA050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6675120" y="3291840"/>
            <a:ext cx="914400" cy="914400"/>
          </a:xfrm>
          <a:prstGeom prst="ellipse">
            <a:avLst/>
          </a:prstGeom>
          <a:solidFill>
            <a:srgbClr val="8FA050"/>
          </a:solidFill>
          <a:ln w="12700">
            <a:solidFill>
              <a:srgbClr val="8FA050"/>
            </a:solidFill>
            <a:prstDash val="solid"/>
          </a:ln>
        </p:spPr>
      </p:sp>
      <p:pic>
        <p:nvPicPr>
          <p:cNvPr id="1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0568" y="3447288"/>
            <a:ext cx="603504" cy="603504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7818120" y="33832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500" kern="0" dirty="0">
                <a:solidFill>
                  <a:srgbClr val="EFB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 + INVEST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7818120" y="3703320"/>
            <a:ext cx="3794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$2M / $18M</a:t>
            </a:r>
            <a:endParaRPr lang="en-US" sz="2400" dirty="0"/>
          </a:p>
        </p:txBody>
      </p:sp>
      <p:sp>
        <p:nvSpPr>
          <p:cNvPr id="21" name="Text 17"/>
          <p:cNvSpPr/>
          <p:nvPr/>
        </p:nvSpPr>
        <p:spPr>
          <a:xfrm>
            <a:off x="7818120" y="42062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A79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$2M on the best models off the shelf, $18M on your edge.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6675120" y="4709160"/>
            <a:ext cx="4983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8F1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Frontier-quality models from day one.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8F1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Models keep improving for free.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8F1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$18M on workflows, data, products.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8F1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Spent at the layer that's actually yours.</a:t>
            </a:r>
            <a:endParaRPr lang="en-US" sz="1300" dirty="0"/>
          </a:p>
        </p:txBody>
      </p:sp>
      <p:sp>
        <p:nvSpPr>
          <p:cNvPr id="23" name="Text 19"/>
          <p:cNvSpPr/>
          <p:nvPr/>
        </p:nvSpPr>
        <p:spPr>
          <a:xfrm>
            <a:off x="6675120" y="5806440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FA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Spent at the layer with an advantage.</a:t>
            </a:r>
            <a:endParaRPr lang="en-US" sz="1200" dirty="0"/>
          </a:p>
        </p:txBody>
      </p:sp>
      <p:sp>
        <p:nvSpPr>
          <p:cNvPr id="24" name="Text 20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79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5 of 7</a:t>
            </a:r>
            <a:endParaRPr lang="en-US" sz="1000" dirty="0"/>
          </a:p>
        </p:txBody>
      </p:sp>
      <p:sp>
        <p:nvSpPr>
          <p:cNvPr id="25" name="Oval 24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1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D4922D"/>
          </a:solidFill>
          <a:ln w="12700">
            <a:solidFill>
              <a:srgbClr val="D492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D492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REFRAME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14400"/>
            <a:ext cx="11155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0E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 the frontier. Build the edge.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77240" y="1920240"/>
            <a:ext cx="10607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0E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moat isn't the model. It's everything around it. Use the great models off the shelf and put your serious investment into the layers where you actually have a chance of being world-class.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1500" y="3154680"/>
            <a:ext cx="3520440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2A181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71500" y="3154680"/>
            <a:ext cx="3520440" cy="73152"/>
          </a:xfrm>
          <a:prstGeom prst="rect">
            <a:avLst/>
          </a:prstGeom>
          <a:solidFill>
            <a:srgbClr val="D4922D"/>
          </a:solidFill>
          <a:ln w="12700">
            <a:solidFill>
              <a:srgbClr val="D4922D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91540" y="3520440"/>
            <a:ext cx="685800" cy="685800"/>
          </a:xfrm>
          <a:prstGeom prst="ellipse">
            <a:avLst/>
          </a:prstGeom>
          <a:solidFill>
            <a:srgbClr val="2A1810"/>
          </a:solidFill>
          <a:ln w="12700">
            <a:solidFill>
              <a:srgbClr val="2A1810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9556" y="3648456"/>
            <a:ext cx="429768" cy="42976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45820" y="4434840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0E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 the frontier.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845820" y="5029200"/>
            <a:ext cx="2971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8A79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 models are getting better every month. Rent them. Don't try to out-research the labs whose only job is that.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320540" y="3154680"/>
            <a:ext cx="3520440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2A181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320540" y="3154680"/>
            <a:ext cx="3520440" cy="73152"/>
          </a:xfrm>
          <a:prstGeom prst="rect">
            <a:avLst/>
          </a:prstGeom>
          <a:solidFill>
            <a:srgbClr val="D4922D"/>
          </a:solidFill>
          <a:ln w="12700">
            <a:solidFill>
              <a:srgbClr val="D4922D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4640580" y="3520440"/>
            <a:ext cx="685800" cy="685800"/>
          </a:xfrm>
          <a:prstGeom prst="ellipse">
            <a:avLst/>
          </a:prstGeom>
          <a:solidFill>
            <a:srgbClr val="2A1810"/>
          </a:solidFill>
          <a:ln w="12700">
            <a:solidFill>
              <a:srgbClr val="2A1810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8596" y="3648456"/>
            <a:ext cx="429768" cy="429768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4594860" y="4434840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0E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edge.</a:t>
            </a:r>
            <a:endParaRPr lang="en-US" sz="1600" dirty="0"/>
          </a:p>
        </p:txBody>
      </p:sp>
      <p:sp>
        <p:nvSpPr>
          <p:cNvPr id="17" name="Text 13"/>
          <p:cNvSpPr/>
          <p:nvPr/>
        </p:nvSpPr>
        <p:spPr>
          <a:xfrm>
            <a:off x="4594860" y="5029200"/>
            <a:ext cx="2971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8A79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data, your workflows, your judgment, your customer relationships. That's what compounds. Spend there.</a:t>
            </a:r>
            <a:endParaRPr lang="en-US" sz="1200" dirty="0"/>
          </a:p>
        </p:txBody>
      </p:sp>
      <p:sp>
        <p:nvSpPr>
          <p:cNvPr id="18" name="Shape 14"/>
          <p:cNvSpPr/>
          <p:nvPr/>
        </p:nvSpPr>
        <p:spPr>
          <a:xfrm>
            <a:off x="8069580" y="3154680"/>
            <a:ext cx="3520440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2A1810">
                <a:alpha val="8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8069580" y="3154680"/>
            <a:ext cx="3520440" cy="73152"/>
          </a:xfrm>
          <a:prstGeom prst="rect">
            <a:avLst/>
          </a:prstGeom>
          <a:solidFill>
            <a:srgbClr val="D4922D"/>
          </a:solidFill>
          <a:ln w="12700">
            <a:solidFill>
              <a:srgbClr val="D4922D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8389620" y="3520440"/>
            <a:ext cx="685800" cy="685800"/>
          </a:xfrm>
          <a:prstGeom prst="ellipse">
            <a:avLst/>
          </a:prstGeom>
          <a:solidFill>
            <a:srgbClr val="2A1810"/>
          </a:solidFill>
          <a:ln w="12700">
            <a:solidFill>
              <a:srgbClr val="2A1810"/>
            </a:solidFill>
            <a:prstDash val="solid"/>
          </a:ln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7636" y="3648456"/>
            <a:ext cx="429768" cy="429768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8343900" y="4434840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0E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on the menu.</a:t>
            </a:r>
            <a:endParaRPr lang="en-US" sz="1600" dirty="0"/>
          </a:p>
        </p:txBody>
      </p:sp>
      <p:sp>
        <p:nvSpPr>
          <p:cNvPr id="23" name="Text 18"/>
          <p:cNvSpPr/>
          <p:nvPr/>
        </p:nvSpPr>
        <p:spPr>
          <a:xfrm>
            <a:off x="8343900" y="5029200"/>
            <a:ext cx="2971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8A79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restaurant's real product is the food. Yours is whatever your customers actually pay you for. Don't get distracted.</a:t>
            </a:r>
            <a:endParaRPr lang="en-US" sz="1200" dirty="0"/>
          </a:p>
        </p:txBody>
      </p:sp>
      <p:sp>
        <p:nvSpPr>
          <p:cNvPr id="24" name="Text 19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79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6 of 7</a:t>
            </a:r>
            <a:endParaRPr lang="en-US" sz="1000" dirty="0"/>
          </a:p>
        </p:txBody>
      </p:sp>
      <p:sp>
        <p:nvSpPr>
          <p:cNvPr id="25" name="Oval 24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0F1116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A18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D4922D"/>
          </a:solidFill>
          <a:ln w="12700">
            <a:solidFill>
              <a:srgbClr val="D492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91440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FB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TAKEAWAY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914400" y="1508760"/>
            <a:ext cx="10332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brew your beer.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914400" y="2514600"/>
            <a:ext cx="10332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EFB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 the good stuff.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914400" y="3703320"/>
            <a:ext cx="10332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F8F1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on the menu — that's the part your customers actually came for.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571500" y="5029200"/>
            <a:ext cx="3520440" cy="1143000"/>
          </a:xfrm>
          <a:prstGeom prst="rect">
            <a:avLst/>
          </a:prstGeom>
          <a:solidFill>
            <a:srgbClr val="3D2418"/>
          </a:solidFill>
          <a:ln w="12700">
            <a:solidFill>
              <a:srgbClr val="4D332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71500" y="5029200"/>
            <a:ext cx="73152" cy="1143000"/>
          </a:xfrm>
          <a:prstGeom prst="rect">
            <a:avLst/>
          </a:prstGeom>
          <a:solidFill>
            <a:srgbClr val="D4922D"/>
          </a:solidFill>
          <a:ln w="12700">
            <a:solidFill>
              <a:srgbClr val="D4922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4582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B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45820" y="5532120"/>
            <a:ext cx="3063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8F1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Frontier models off the shelf. Pay per use.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320540" y="5029200"/>
            <a:ext cx="3520440" cy="1143000"/>
          </a:xfrm>
          <a:prstGeom prst="rect">
            <a:avLst/>
          </a:prstGeom>
          <a:solidFill>
            <a:srgbClr val="3D2418"/>
          </a:solidFill>
          <a:ln w="12700">
            <a:solidFill>
              <a:srgbClr val="4D332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320540" y="5029200"/>
            <a:ext cx="73152" cy="1143000"/>
          </a:xfrm>
          <a:prstGeom prst="rect">
            <a:avLst/>
          </a:prstGeom>
          <a:solidFill>
            <a:srgbClr val="D4922D"/>
          </a:solidFill>
          <a:ln w="12700">
            <a:solidFill>
              <a:srgbClr val="D4922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9486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B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94860" y="5532120"/>
            <a:ext cx="3063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8F1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edge: data, workflows, judgment, distribution.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069580" y="5029200"/>
            <a:ext cx="3520440" cy="1143000"/>
          </a:xfrm>
          <a:prstGeom prst="rect">
            <a:avLst/>
          </a:prstGeom>
          <a:solidFill>
            <a:srgbClr val="3D2418"/>
          </a:solidFill>
          <a:ln w="12700">
            <a:solidFill>
              <a:srgbClr val="4D3322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069580" y="5029200"/>
            <a:ext cx="73152" cy="1143000"/>
          </a:xfrm>
          <a:prstGeom prst="rect">
            <a:avLst/>
          </a:prstGeom>
          <a:solidFill>
            <a:srgbClr val="D4922D"/>
          </a:solidFill>
          <a:ln w="12700">
            <a:solidFill>
              <a:srgbClr val="D4922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34390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B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8343900" y="5532120"/>
            <a:ext cx="3063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8F1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Spend at the layer where you have an advantage.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14400" y="6400800"/>
            <a:ext cx="10332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EFB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Sam Adams of foundation models is a phone call away. Use it.</a:t>
            </a:r>
            <a:endParaRPr lang="en-US" sz="1400" dirty="0"/>
          </a:p>
        </p:txBody>
      </p:sp>
      <p:sp>
        <p:nvSpPr>
          <p:cNvPr id="20" name="Oval 19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Don't Brew Your Own Beer.</dc:title>
  <dc:subject>PptxGenJS Presentation</dc:subject>
  <dc:creator>Peter Galloway</dc:creator>
  <cp:lastModifiedBy>Peter Galloway</cp:lastModifiedBy>
  <cp:revision>1</cp:revision>
  <dcterms:created xsi:type="dcterms:W3CDTF">2026-05-24T18:16:40Z</dcterms:created>
  <dcterms:modified xsi:type="dcterms:W3CDTF">2026-05-24T18:16:40Z</dcterms:modified>
</cp:coreProperties>
</file>