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D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E8B14B"/>
          </a:solidFill>
          <a:ln w="12700">
            <a:solidFill>
              <a:srgbClr val="E8B14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0"/>
            <a:ext cx="73152" cy="6858000"/>
          </a:xfrm>
          <a:prstGeom prst="rect">
            <a:avLst/>
          </a:prstGeom>
          <a:solidFill>
            <a:srgbClr val="B08D57"/>
          </a:solidFill>
          <a:ln w="12700">
            <a:solidFill>
              <a:srgbClr val="B08D5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0" y="132588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F5C8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ANALOGY ABOUT AI &amp; TRAINING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914400" y="1828800"/>
            <a:ext cx="10332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Calculator Didn't Kill Math.</a:t>
            </a:r>
            <a:endParaRPr lang="en-US" sz="5400" dirty="0"/>
          </a:p>
        </p:txBody>
      </p:sp>
      <p:sp>
        <p:nvSpPr>
          <p:cNvPr id="6" name="Text 4"/>
          <p:cNvSpPr/>
          <p:nvPr/>
        </p:nvSpPr>
        <p:spPr>
          <a:xfrm>
            <a:off x="914400" y="3108960"/>
            <a:ext cx="96012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“juniors are using AI too much” is the same panic we've had about every tool, ever.</a:t>
            </a:r>
            <a:endParaRPr lang="en-US" sz="21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92640" y="4572000"/>
            <a:ext cx="1645920" cy="16459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14400" y="59893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Peter Galloway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6400800" y="5989320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note  ·  Analogy Catalog</a:t>
            </a:r>
            <a:endParaRPr lang="en-US" sz="1300" dirty="0"/>
          </a:p>
        </p:txBody>
      </p:sp>
      <p:sp>
        <p:nvSpPr>
          <p:cNvPr id="10" name="Oval 9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E8B14B"/>
          </a:solidFill>
          <a:ln w="12700">
            <a:solidFill>
              <a:srgbClr val="E8B1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029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E8B1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KEEPS COMING UP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1440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21E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“Juniors are leaning on AI too hard.”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77240" y="173736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B08D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“They're not learning the fundamentals.”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777240" y="2743200"/>
            <a:ext cx="603504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121E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It's the most common concern from senior leaders watching AI roll out: the kids will get lazy. They'll skip the deep learning. They'll never understand the basics.</a:t>
            </a: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121E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We've heard this exact concern before. Every time a new tool entered a profession. Every time, the fundamentals still got learned — the focus just moved up a layer.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498080" y="2743200"/>
            <a:ext cx="393192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1E2D24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7498080" y="2743200"/>
            <a:ext cx="91440" cy="1188720"/>
          </a:xfrm>
          <a:prstGeom prst="rect">
            <a:avLst/>
          </a:prstGeom>
          <a:solidFill>
            <a:srgbClr val="E8B14B"/>
          </a:solidFill>
          <a:ln w="12700">
            <a:solidFill>
              <a:srgbClr val="E8B14B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0" y="2971800"/>
            <a:ext cx="548640" cy="54864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8458200" y="288036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21E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1970s</a:t>
            </a:r>
            <a:endParaRPr lang="en-US" sz="3000" dirty="0"/>
          </a:p>
        </p:txBody>
      </p:sp>
      <p:sp>
        <p:nvSpPr>
          <p:cNvPr id="11" name="Text 8"/>
          <p:cNvSpPr/>
          <p:nvPr/>
        </p:nvSpPr>
        <p:spPr>
          <a:xfrm>
            <a:off x="8458200" y="345643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calculators arrived in classrooms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7498080" y="4069080"/>
            <a:ext cx="393192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1E2D24">
                <a:alpha val="10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7498080" y="4069080"/>
            <a:ext cx="91440" cy="1188720"/>
          </a:xfrm>
          <a:prstGeom prst="rect">
            <a:avLst/>
          </a:prstGeom>
          <a:solidFill>
            <a:srgbClr val="B08D57"/>
          </a:solidFill>
          <a:ln w="12700">
            <a:solidFill>
              <a:srgbClr val="B08D57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4297680"/>
            <a:ext cx="548640" cy="54864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8458200" y="420624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21E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calculus</a:t>
            </a:r>
            <a:endParaRPr lang="en-US" sz="3000" dirty="0"/>
          </a:p>
        </p:txBody>
      </p:sp>
      <p:sp>
        <p:nvSpPr>
          <p:cNvPr id="16" name="Text 12"/>
          <p:cNvSpPr/>
          <p:nvPr/>
        </p:nvSpPr>
        <p:spPr>
          <a:xfrm>
            <a:off x="8458200" y="478231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level math instruction climbed to</a:t>
            </a:r>
            <a:endParaRPr lang="en-US" sz="1200" dirty="0"/>
          </a:p>
        </p:txBody>
      </p:sp>
      <p:sp>
        <p:nvSpPr>
          <p:cNvPr id="17" name="Shape 13"/>
          <p:cNvSpPr/>
          <p:nvPr/>
        </p:nvSpPr>
        <p:spPr>
          <a:xfrm>
            <a:off x="7498080" y="5394960"/>
            <a:ext cx="3931920" cy="1188720"/>
          </a:xfrm>
          <a:prstGeom prst="rect">
            <a:avLst/>
          </a:prstGeom>
          <a:solidFill>
            <a:srgbClr val="1E2D24"/>
          </a:solidFill>
          <a:ln w="12700">
            <a:solidFill>
              <a:srgbClr val="1E2D24"/>
            </a:solidFill>
            <a:prstDash val="solid"/>
          </a:ln>
          <a:effectLst>
            <a:outerShdw sx="100000" sy="100000" kx="0" ky="0" algn="bl" rotWithShape="0" blurRad="127000" dist="25400" dir="8100000">
              <a:srgbClr val="1E2D24">
                <a:alpha val="75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7498080" y="5394960"/>
            <a:ext cx="91440" cy="1188720"/>
          </a:xfrm>
          <a:prstGeom prst="rect">
            <a:avLst/>
          </a:prstGeom>
          <a:solidFill>
            <a:srgbClr val="F5C875"/>
          </a:solidFill>
          <a:ln w="12700">
            <a:solidFill>
              <a:srgbClr val="F5C875"/>
            </a:solidFill>
            <a:prstDash val="solid"/>
          </a:ln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5623560"/>
            <a:ext cx="548640" cy="54864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8458200" y="553212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5C8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</a:t>
            </a:r>
            <a:endParaRPr lang="en-US" sz="3000" dirty="0"/>
          </a:p>
        </p:txBody>
      </p:sp>
      <p:sp>
        <p:nvSpPr>
          <p:cNvPr id="21" name="Text 16"/>
          <p:cNvSpPr/>
          <p:nvPr/>
        </p:nvSpPr>
        <p:spPr>
          <a:xfrm>
            <a:off x="8458200" y="610819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fundamentals moved up, not away</a:t>
            </a:r>
            <a:endParaRPr lang="en-US" sz="1200" dirty="0"/>
          </a:p>
        </p:txBody>
      </p:sp>
      <p:sp>
        <p:nvSpPr>
          <p:cNvPr id="22" name="Text 17"/>
          <p:cNvSpPr/>
          <p:nvPr/>
        </p:nvSpPr>
        <p:spPr>
          <a:xfrm>
            <a:off x="777240" y="662940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2 of 7</a:t>
            </a:r>
            <a:endParaRPr lang="en-US" sz="1000" dirty="0"/>
          </a:p>
        </p:txBody>
      </p:sp>
      <p:sp>
        <p:nvSpPr>
          <p:cNvPr id="23" name="Oval 22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0F1116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E2D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E8B14B"/>
          </a:solidFill>
          <a:ln w="12700">
            <a:solidFill>
              <a:srgbClr val="E8B1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486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F5C8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ANALOGY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6012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calculators showed up in math class, teachers panicked.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77240" y="178308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F5C8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“Kids will never learn arithmetic.”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777240" y="2880360"/>
            <a:ext cx="64008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were partially right. Arithmetic by hand became a sometimes-skill, not an every-day-skill. But what kids actually learned changed: now they could tackle algebra in middle school, calculus in high school, problems we couldn't have asked them to attempt before.</a:t>
            </a: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fundamentals didn't disappear. They moved up a layer.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77240" y="5806440"/>
            <a:ext cx="6400800" cy="868680"/>
          </a:xfrm>
          <a:prstGeom prst="rect">
            <a:avLst/>
          </a:prstGeom>
          <a:solidFill>
            <a:srgbClr val="2A3D31"/>
          </a:solidFill>
          <a:ln w="12700">
            <a:solidFill>
              <a:srgbClr val="F5C875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77240" y="5806440"/>
            <a:ext cx="73152" cy="868680"/>
          </a:xfrm>
          <a:prstGeom prst="rect">
            <a:avLst/>
          </a:prstGeom>
          <a:solidFill>
            <a:srgbClr val="F5C875"/>
          </a:solidFill>
          <a:ln w="12700">
            <a:solidFill>
              <a:srgbClr val="F5C87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51560" y="5870448"/>
            <a:ext cx="6080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5C8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calculator didn't kill math. It moved it forward.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589520" y="2880360"/>
            <a:ext cx="3840480" cy="1691640"/>
          </a:xfrm>
          <a:prstGeom prst="rect">
            <a:avLst/>
          </a:prstGeom>
          <a:solidFill>
            <a:srgbClr val="2A3D31"/>
          </a:solidFill>
          <a:ln w="12700">
            <a:solidFill>
              <a:srgbClr val="384D4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589520" y="2880360"/>
            <a:ext cx="3840480" cy="73152"/>
          </a:xfrm>
          <a:prstGeom prst="rect">
            <a:avLst/>
          </a:prstGeom>
          <a:solidFill>
            <a:srgbClr val="B08D57"/>
          </a:solidFill>
          <a:ln w="12700">
            <a:solidFill>
              <a:srgbClr val="B08D57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863840" y="3154680"/>
            <a:ext cx="731520" cy="731520"/>
          </a:xfrm>
          <a:prstGeom prst="ellipse">
            <a:avLst/>
          </a:prstGeom>
          <a:solidFill>
            <a:srgbClr val="B08D57"/>
          </a:solidFill>
          <a:ln w="12700">
            <a:solidFill>
              <a:srgbClr val="B08D57"/>
            </a:solidFill>
            <a:prstDash val="solid"/>
          </a:ln>
        </p:spPr>
      </p:sp>
      <p:pic>
        <p:nvPicPr>
          <p:cNvPr id="1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73568" y="3264408"/>
            <a:ext cx="512064" cy="512064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8778240" y="320040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F5C8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8778240" y="352044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Arithmetic</a:t>
            </a:r>
            <a:endParaRPr lang="en-US" sz="2200" dirty="0"/>
          </a:p>
        </p:txBody>
      </p:sp>
      <p:sp>
        <p:nvSpPr>
          <p:cNvPr id="16" name="Text 13"/>
          <p:cNvSpPr/>
          <p:nvPr/>
        </p:nvSpPr>
        <p:spPr>
          <a:xfrm>
            <a:off x="7863840" y="406908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hand. Slow. The ceiling of the curriculum.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7589520" y="4800600"/>
            <a:ext cx="3840480" cy="1691640"/>
          </a:xfrm>
          <a:prstGeom prst="rect">
            <a:avLst/>
          </a:prstGeom>
          <a:solidFill>
            <a:srgbClr val="2A3D31"/>
          </a:solidFill>
          <a:ln w="12700">
            <a:solidFill>
              <a:srgbClr val="384D40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7589520" y="4800600"/>
            <a:ext cx="3840480" cy="73152"/>
          </a:xfrm>
          <a:prstGeom prst="rect">
            <a:avLst/>
          </a:prstGeom>
          <a:solidFill>
            <a:srgbClr val="E8B14B"/>
          </a:solidFill>
          <a:ln w="12700">
            <a:solidFill>
              <a:srgbClr val="E8B14B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7863840" y="5074920"/>
            <a:ext cx="731520" cy="731520"/>
          </a:xfrm>
          <a:prstGeom prst="ellipse">
            <a:avLst/>
          </a:prstGeom>
          <a:solidFill>
            <a:srgbClr val="E8B14B"/>
          </a:solidFill>
          <a:ln w="12700">
            <a:solidFill>
              <a:srgbClr val="E8B14B"/>
            </a:solidFill>
            <a:prstDash val="solid"/>
          </a:ln>
        </p:spPr>
      </p:sp>
      <p:pic>
        <p:nvPicPr>
          <p:cNvPr id="2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3568" y="5184648"/>
            <a:ext cx="512064" cy="512064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8778240" y="512064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F5C8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</a:t>
            </a:r>
            <a:endParaRPr lang="en-US" sz="1200" dirty="0"/>
          </a:p>
        </p:txBody>
      </p:sp>
      <p:sp>
        <p:nvSpPr>
          <p:cNvPr id="22" name="Text 18"/>
          <p:cNvSpPr/>
          <p:nvPr/>
        </p:nvSpPr>
        <p:spPr>
          <a:xfrm>
            <a:off x="8778240" y="54406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Calculus</a:t>
            </a:r>
            <a:endParaRPr lang="en-US" sz="2200" dirty="0"/>
          </a:p>
        </p:txBody>
      </p:sp>
      <p:sp>
        <p:nvSpPr>
          <p:cNvPr id="23" name="Text 19"/>
          <p:cNvSpPr/>
          <p:nvPr/>
        </p:nvSpPr>
        <p:spPr>
          <a:xfrm>
            <a:off x="7863840" y="598932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ceiling moved up. The students went with it.</a:t>
            </a:r>
            <a:endParaRPr lang="en-US" sz="1200" dirty="0"/>
          </a:p>
        </p:txBody>
      </p:sp>
      <p:sp>
        <p:nvSpPr>
          <p:cNvPr id="24" name="Text 20"/>
          <p:cNvSpPr/>
          <p:nvPr/>
        </p:nvSpPr>
        <p:spPr>
          <a:xfrm>
            <a:off x="777240" y="662940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3 of 7</a:t>
            </a:r>
            <a:endParaRPr lang="en-US" sz="1000" dirty="0"/>
          </a:p>
        </p:txBody>
      </p:sp>
      <p:sp>
        <p:nvSpPr>
          <p:cNvPr id="25" name="Oval 24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E8B14B"/>
          </a:solidFill>
          <a:ln w="12700">
            <a:solidFill>
              <a:srgbClr val="E8B1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029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E8B1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WRONG QUESTION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14400"/>
            <a:ext cx="11155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21E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“Are juniors learning enough fundamentals?”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77240" y="1783080"/>
            <a:ext cx="11155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B08D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asked at every tool transition for 200 years.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77240" y="2880360"/>
            <a:ext cx="60350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121E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They're learning different fundamentals. That's not the same as learning none. Today's junior engineer doesn't need to memorize syntax — they need to read AI output critically, evaluate tradeoffs, and architect at a higher level.</a:t>
            </a: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121E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Those are the new fundamentals. They're harder, not easier.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77240" y="5440680"/>
            <a:ext cx="6035040" cy="960120"/>
          </a:xfrm>
          <a:prstGeom prst="rect">
            <a:avLst/>
          </a:prstGeom>
          <a:solidFill>
            <a:srgbClr val="1E2D24"/>
          </a:solidFill>
          <a:ln w="12700">
            <a:solidFill>
              <a:srgbClr val="F5C875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77240" y="5440680"/>
            <a:ext cx="73152" cy="960120"/>
          </a:xfrm>
          <a:prstGeom prst="rect">
            <a:avLst/>
          </a:prstGeom>
          <a:solidFill>
            <a:srgbClr val="F5C875"/>
          </a:solidFill>
          <a:ln w="12700">
            <a:solidFill>
              <a:srgbClr val="F5C87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51560" y="5504688"/>
            <a:ext cx="57150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C8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fundamentals don't disappear. They move up a layer.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7589520" y="2880360"/>
            <a:ext cx="38404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1E2D24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7589520" y="2880360"/>
            <a:ext cx="3840480" cy="73152"/>
          </a:xfrm>
          <a:prstGeom prst="rect">
            <a:avLst/>
          </a:prstGeom>
          <a:solidFill>
            <a:srgbClr val="CC6B6B"/>
          </a:solidFill>
          <a:ln w="12700">
            <a:solidFill>
              <a:srgbClr val="CC6B6B"/>
            </a:solidFill>
            <a:prstDash val="solid"/>
          </a:ln>
        </p:spPr>
      </p:sp>
      <p:pic>
        <p:nvPicPr>
          <p:cNvPr id="1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63840" y="3154680"/>
            <a:ext cx="502920" cy="502920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8503920" y="3172968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CC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 THE TOOL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7863840" y="3749040"/>
            <a:ext cx="3291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21E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Juniors spend 80% of time on plumbing. Learn syntax. Ship slowly. Leave for companies that let them use the tool.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7589520" y="4709160"/>
            <a:ext cx="38404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1E2D24">
                <a:alpha val="8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7589520" y="4709160"/>
            <a:ext cx="3840480" cy="73152"/>
          </a:xfrm>
          <a:prstGeom prst="rect">
            <a:avLst/>
          </a:prstGeom>
          <a:solidFill>
            <a:srgbClr val="7DCEA0"/>
          </a:solidFill>
          <a:ln w="12700">
            <a:solidFill>
              <a:srgbClr val="7DCEA0"/>
            </a:solidFill>
            <a:prstDash val="solid"/>
          </a:ln>
        </p:spPr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3840" y="4983480"/>
            <a:ext cx="502920" cy="50292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8503920" y="5001768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7DCE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EMBRACE THE TOOL</a:t>
            </a:r>
            <a:endParaRPr lang="en-US" sz="1200" dirty="0"/>
          </a:p>
        </p:txBody>
      </p:sp>
      <p:sp>
        <p:nvSpPr>
          <p:cNvPr id="19" name="Text 15"/>
          <p:cNvSpPr/>
          <p:nvPr/>
        </p:nvSpPr>
        <p:spPr>
          <a:xfrm>
            <a:off x="7863840" y="5577840"/>
            <a:ext cx="3291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21E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Juniors spend 80% on judgment, design, and review. Ship more. Learn the higher fundamentals.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777240" y="662940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4 of 7</a:t>
            </a:r>
            <a:endParaRPr lang="en-US" sz="1000" dirty="0"/>
          </a:p>
        </p:txBody>
      </p:sp>
      <p:sp>
        <p:nvSpPr>
          <p:cNvPr id="21" name="Oval 20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0F1116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E2D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E8B14B"/>
          </a:solidFill>
          <a:ln w="12700">
            <a:solidFill>
              <a:srgbClr val="E8B1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486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F5C8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MATH THAT MATTERS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6012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juniors. Same year.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77240" y="178308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F5C8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one will be senior in five years?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777240" y="2926080"/>
            <a:ext cx="5349240" cy="3291840"/>
          </a:xfrm>
          <a:prstGeom prst="rect">
            <a:avLst/>
          </a:prstGeom>
          <a:solidFill>
            <a:srgbClr val="2A3D31"/>
          </a:solidFill>
          <a:ln w="12700">
            <a:solidFill>
              <a:srgbClr val="384D4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77240" y="2926080"/>
            <a:ext cx="5349240" cy="91440"/>
          </a:xfrm>
          <a:prstGeom prst="rect">
            <a:avLst/>
          </a:prstGeom>
          <a:solidFill>
            <a:srgbClr val="CC6B6B"/>
          </a:solidFill>
          <a:ln w="12700">
            <a:solidFill>
              <a:srgbClr val="CC6B6B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51560" y="3291840"/>
            <a:ext cx="914400" cy="914400"/>
          </a:xfrm>
          <a:prstGeom prst="ellipse">
            <a:avLst/>
          </a:prstGeom>
          <a:solidFill>
            <a:srgbClr val="CC6B6B"/>
          </a:solidFill>
          <a:ln w="12700">
            <a:solidFill>
              <a:srgbClr val="CC6B6B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07008" y="3447288"/>
            <a:ext cx="603504" cy="603504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2194560" y="338328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500" kern="0" dirty="0">
                <a:solidFill>
                  <a:srgbClr val="F5C8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BANNED FROM AI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2194560" y="3703320"/>
            <a:ext cx="3794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“Do it by hand.”</a:t>
            </a:r>
            <a:endParaRPr lang="en-US" sz="2400" dirty="0"/>
          </a:p>
        </p:txBody>
      </p:sp>
      <p:sp>
        <p:nvSpPr>
          <p:cNvPr id="12" name="Text 9"/>
          <p:cNvSpPr/>
          <p:nvPr/>
        </p:nvSpPr>
        <p:spPr>
          <a:xfrm>
            <a:off x="2194560" y="42062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7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Learns syntax the slow way.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1051560" y="4709160"/>
            <a:ext cx="4983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Spends time on tasks AI does in seconds.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learns to evaluate AI output.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Underprepared for the work that exists.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Doesn't know what “good” looks like at scale.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1051560" y="5806440"/>
            <a:ext cx="4983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CC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Trained for the wrong decade.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6400800" y="2926080"/>
            <a:ext cx="5349240" cy="3291840"/>
          </a:xfrm>
          <a:prstGeom prst="rect">
            <a:avLst/>
          </a:prstGeom>
          <a:solidFill>
            <a:srgbClr val="2A3D31"/>
          </a:solidFill>
          <a:ln w="12700">
            <a:solidFill>
              <a:srgbClr val="384D40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6400800" y="2926080"/>
            <a:ext cx="5349240" cy="91440"/>
          </a:xfrm>
          <a:prstGeom prst="rect">
            <a:avLst/>
          </a:prstGeom>
          <a:solidFill>
            <a:srgbClr val="7DCEA0"/>
          </a:solidFill>
          <a:ln w="12700">
            <a:solidFill>
              <a:srgbClr val="7DCEA0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6675120" y="3291840"/>
            <a:ext cx="914400" cy="914400"/>
          </a:xfrm>
          <a:prstGeom prst="ellipse">
            <a:avLst/>
          </a:prstGeom>
          <a:solidFill>
            <a:srgbClr val="7DCEA0"/>
          </a:solidFill>
          <a:ln w="12700">
            <a:solidFill>
              <a:srgbClr val="7DCEA0"/>
            </a:solidFill>
            <a:prstDash val="solid"/>
          </a:ln>
        </p:spPr>
      </p:sp>
      <p:pic>
        <p:nvPicPr>
          <p:cNvPr id="1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0568" y="3447288"/>
            <a:ext cx="603504" cy="603504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7818120" y="338328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500" kern="0" dirty="0">
                <a:solidFill>
                  <a:srgbClr val="F5C8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AI-NATIVE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7818120" y="3703320"/>
            <a:ext cx="3794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“Draft with AI. Review carefully.”</a:t>
            </a:r>
            <a:endParaRPr lang="en-US" sz="2400" dirty="0"/>
          </a:p>
        </p:txBody>
      </p:sp>
      <p:sp>
        <p:nvSpPr>
          <p:cNvPr id="21" name="Text 17"/>
          <p:cNvSpPr/>
          <p:nvPr/>
        </p:nvSpPr>
        <p:spPr>
          <a:xfrm>
            <a:off x="7818120" y="42062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7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Learns judgment, design, and review.</a:t>
            </a:r>
            <a:endParaRPr lang="en-US" sz="1200" dirty="0"/>
          </a:p>
        </p:txBody>
      </p:sp>
      <p:sp>
        <p:nvSpPr>
          <p:cNvPr id="22" name="Text 18"/>
          <p:cNvSpPr/>
          <p:nvPr/>
        </p:nvSpPr>
        <p:spPr>
          <a:xfrm>
            <a:off x="6675120" y="4709160"/>
            <a:ext cx="4983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Spends time on architecture, not plumbing.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Reads AI output critically every day.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Ships more, learns faster.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senior we'll need in 5 years.</a:t>
            </a:r>
            <a:endParaRPr lang="en-US" sz="1300" dirty="0"/>
          </a:p>
        </p:txBody>
      </p:sp>
      <p:sp>
        <p:nvSpPr>
          <p:cNvPr id="23" name="Text 19"/>
          <p:cNvSpPr/>
          <p:nvPr/>
        </p:nvSpPr>
        <p:spPr>
          <a:xfrm>
            <a:off x="6675120" y="5806440"/>
            <a:ext cx="4983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7DCE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Trained for the work that's coming.</a:t>
            </a:r>
            <a:endParaRPr lang="en-US" sz="1200" dirty="0"/>
          </a:p>
        </p:txBody>
      </p:sp>
      <p:sp>
        <p:nvSpPr>
          <p:cNvPr id="24" name="Text 20"/>
          <p:cNvSpPr/>
          <p:nvPr/>
        </p:nvSpPr>
        <p:spPr>
          <a:xfrm>
            <a:off x="777240" y="662940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5 of 7</a:t>
            </a:r>
            <a:endParaRPr lang="en-US" sz="1000" dirty="0"/>
          </a:p>
        </p:txBody>
      </p:sp>
      <p:sp>
        <p:nvSpPr>
          <p:cNvPr id="25" name="Oval 24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E8B14B"/>
          </a:solidFill>
          <a:ln w="12700">
            <a:solidFill>
              <a:srgbClr val="E8B1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029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E8B1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REFRAME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14400"/>
            <a:ext cx="11155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21E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the fundamentals up. Don't ban the tool.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777240" y="1920240"/>
            <a:ext cx="10607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21E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senior we'll need in five years is being trained today. Train them on the fundamentals that actually matter at the AI-native layer — judgment, evaluation, architecture, taste.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71500" y="3154680"/>
            <a:ext cx="3520440" cy="2788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1E2D24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71500" y="3154680"/>
            <a:ext cx="3520440" cy="73152"/>
          </a:xfrm>
          <a:prstGeom prst="rect">
            <a:avLst/>
          </a:prstGeom>
          <a:solidFill>
            <a:srgbClr val="E8B14B"/>
          </a:solidFill>
          <a:ln w="12700">
            <a:solidFill>
              <a:srgbClr val="E8B14B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91540" y="3520440"/>
            <a:ext cx="685800" cy="685800"/>
          </a:xfrm>
          <a:prstGeom prst="ellipse">
            <a:avLst/>
          </a:prstGeom>
          <a:solidFill>
            <a:srgbClr val="1E2D24"/>
          </a:solidFill>
          <a:ln w="12700">
            <a:solidFill>
              <a:srgbClr val="1E2D24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9556" y="3648456"/>
            <a:ext cx="429768" cy="429768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845820" y="4434840"/>
            <a:ext cx="2971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21E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 the new fundamentals.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845820" y="5029200"/>
            <a:ext cx="2971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7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AI output critically. Evaluating tradeoffs. System design. Taste. Those are the new core skills.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4320540" y="3154680"/>
            <a:ext cx="3520440" cy="2788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1E2D24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320540" y="3154680"/>
            <a:ext cx="3520440" cy="73152"/>
          </a:xfrm>
          <a:prstGeom prst="rect">
            <a:avLst/>
          </a:prstGeom>
          <a:solidFill>
            <a:srgbClr val="E8B14B"/>
          </a:solidFill>
          <a:ln w="12700">
            <a:solidFill>
              <a:srgbClr val="E8B14B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4640580" y="3520440"/>
            <a:ext cx="685800" cy="685800"/>
          </a:xfrm>
          <a:prstGeom prst="ellipse">
            <a:avLst/>
          </a:prstGeom>
          <a:solidFill>
            <a:srgbClr val="1E2D24"/>
          </a:solidFill>
          <a:ln w="12700">
            <a:solidFill>
              <a:srgbClr val="1E2D24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8596" y="3648456"/>
            <a:ext cx="429768" cy="429768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4594860" y="4434840"/>
            <a:ext cx="2971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21E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juniors with AI.</a:t>
            </a:r>
            <a:endParaRPr lang="en-US" sz="1600" dirty="0"/>
          </a:p>
        </p:txBody>
      </p:sp>
      <p:sp>
        <p:nvSpPr>
          <p:cNvPr id="17" name="Text 13"/>
          <p:cNvSpPr/>
          <p:nvPr/>
        </p:nvSpPr>
        <p:spPr>
          <a:xfrm>
            <a:off x="4594860" y="5029200"/>
            <a:ext cx="2971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7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They'll learn faster, ship more, and stay longer. The ones you ban will leave for the company that didn't.</a:t>
            </a:r>
            <a:endParaRPr lang="en-US" sz="1200" dirty="0"/>
          </a:p>
        </p:txBody>
      </p:sp>
      <p:sp>
        <p:nvSpPr>
          <p:cNvPr id="18" name="Shape 14"/>
          <p:cNvSpPr/>
          <p:nvPr/>
        </p:nvSpPr>
        <p:spPr>
          <a:xfrm>
            <a:off x="8069580" y="3154680"/>
            <a:ext cx="3520440" cy="2788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E0"/>
            </a:solidFill>
            <a:prstDash val="solid"/>
          </a:ln>
          <a:effectLst>
            <a:outerShdw sx="100000" sy="100000" kx="0" ky="0" algn="bl" rotWithShape="0" blurRad="127000" dist="25400" dir="8100000">
              <a:srgbClr val="1E2D24">
                <a:alpha val="8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8069580" y="3154680"/>
            <a:ext cx="3520440" cy="73152"/>
          </a:xfrm>
          <a:prstGeom prst="rect">
            <a:avLst/>
          </a:prstGeom>
          <a:solidFill>
            <a:srgbClr val="E8B14B"/>
          </a:solidFill>
          <a:ln w="12700">
            <a:solidFill>
              <a:srgbClr val="E8B14B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8389620" y="3520440"/>
            <a:ext cx="685800" cy="685800"/>
          </a:xfrm>
          <a:prstGeom prst="ellipse">
            <a:avLst/>
          </a:prstGeom>
          <a:solidFill>
            <a:srgbClr val="1E2D24"/>
          </a:solidFill>
          <a:ln w="12700">
            <a:solidFill>
              <a:srgbClr val="1E2D24"/>
            </a:solidFill>
            <a:prstDash val="solid"/>
          </a:ln>
        </p:spPr>
      </p:sp>
      <p:pic>
        <p:nvPicPr>
          <p:cNvPr id="2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17636" y="3648456"/>
            <a:ext cx="429768" cy="429768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8343900" y="4434840"/>
            <a:ext cx="2971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21E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 the ceiling rise.</a:t>
            </a:r>
            <a:endParaRPr lang="en-US" sz="1600" dirty="0"/>
          </a:p>
        </p:txBody>
      </p:sp>
      <p:sp>
        <p:nvSpPr>
          <p:cNvPr id="23" name="Text 18"/>
          <p:cNvSpPr/>
          <p:nvPr/>
        </p:nvSpPr>
        <p:spPr>
          <a:xfrm>
            <a:off x="8343900" y="5029200"/>
            <a:ext cx="2971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7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Calculus was unreachable before calculators. What's the equivalent ceiling AI lets your juniors hit?</a:t>
            </a:r>
            <a:endParaRPr lang="en-US" sz="1200" dirty="0"/>
          </a:p>
        </p:txBody>
      </p:sp>
      <p:sp>
        <p:nvSpPr>
          <p:cNvPr id="24" name="Text 19"/>
          <p:cNvSpPr/>
          <p:nvPr/>
        </p:nvSpPr>
        <p:spPr>
          <a:xfrm>
            <a:off x="777240" y="662940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A8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6 of 7</a:t>
            </a:r>
            <a:endParaRPr lang="en-US" sz="1000" dirty="0"/>
          </a:p>
        </p:txBody>
      </p:sp>
      <p:sp>
        <p:nvSpPr>
          <p:cNvPr id="25" name="Oval 24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0F1116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2D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E8B14B"/>
          </a:solidFill>
          <a:ln w="12700">
            <a:solidFill>
              <a:srgbClr val="E8B1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91440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F5C8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TAKEAWAY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914400" y="1508760"/>
            <a:ext cx="10332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calculator didn't kill math.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914400" y="2514600"/>
            <a:ext cx="10332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5C8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moved it forward.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914400" y="3703320"/>
            <a:ext cx="10332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is doing the same thing for our craft. Get out of the way.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571500" y="5029200"/>
            <a:ext cx="3520440" cy="1143000"/>
          </a:xfrm>
          <a:prstGeom prst="rect">
            <a:avLst/>
          </a:prstGeom>
          <a:solidFill>
            <a:srgbClr val="2A3D31"/>
          </a:solidFill>
          <a:ln w="12700">
            <a:solidFill>
              <a:srgbClr val="384D4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71500" y="5029200"/>
            <a:ext cx="73152" cy="1143000"/>
          </a:xfrm>
          <a:prstGeom prst="rect">
            <a:avLst/>
          </a:prstGeom>
          <a:solidFill>
            <a:srgbClr val="E8B14B"/>
          </a:solidFill>
          <a:ln w="12700">
            <a:solidFill>
              <a:srgbClr val="E8B14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45820" y="5166360"/>
            <a:ext cx="3063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F5C8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TEACH-UP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45820" y="5532120"/>
            <a:ext cx="3063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fundamentals are judgment, design, and review.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320540" y="5029200"/>
            <a:ext cx="3520440" cy="1143000"/>
          </a:xfrm>
          <a:prstGeom prst="rect">
            <a:avLst/>
          </a:prstGeom>
          <a:solidFill>
            <a:srgbClr val="2A3D31"/>
          </a:solidFill>
          <a:ln w="12700">
            <a:solidFill>
              <a:srgbClr val="384D4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320540" y="5029200"/>
            <a:ext cx="73152" cy="1143000"/>
          </a:xfrm>
          <a:prstGeom prst="rect">
            <a:avLst/>
          </a:prstGeom>
          <a:solidFill>
            <a:srgbClr val="E8B14B"/>
          </a:solidFill>
          <a:ln w="12700">
            <a:solidFill>
              <a:srgbClr val="E8B14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94860" y="5166360"/>
            <a:ext cx="3063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F5C8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TRUST-UP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94860" y="5532120"/>
            <a:ext cx="3063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 juniors use the tool. They learn faster that way.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8069580" y="5029200"/>
            <a:ext cx="3520440" cy="1143000"/>
          </a:xfrm>
          <a:prstGeom prst="rect">
            <a:avLst/>
          </a:prstGeom>
          <a:solidFill>
            <a:srgbClr val="2A3D31"/>
          </a:solidFill>
          <a:ln w="12700">
            <a:solidFill>
              <a:srgbClr val="384D4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069580" y="5029200"/>
            <a:ext cx="73152" cy="1143000"/>
          </a:xfrm>
          <a:prstGeom prst="rect">
            <a:avLst/>
          </a:prstGeom>
          <a:solidFill>
            <a:srgbClr val="E8B14B"/>
          </a:solidFill>
          <a:ln w="12700">
            <a:solidFill>
              <a:srgbClr val="E8B14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343900" y="5166360"/>
            <a:ext cx="3063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F5C8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SHIP-UP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8343900" y="5532120"/>
            <a:ext cx="3063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person, higher ceiling. That's the whole point.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914400" y="6400800"/>
            <a:ext cx="10332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5C8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generation of tool gets this objection. The fundamentals always survive — they just move.</a:t>
            </a:r>
            <a:endParaRPr lang="en-US" sz="1400" dirty="0"/>
          </a:p>
        </p:txBody>
      </p:sp>
      <p:sp>
        <p:nvSpPr>
          <p:cNvPr id="20" name="Oval 19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Calculator Didn't Kill Math.</dc:title>
  <dc:subject>PptxGenJS Presentation</dc:subject>
  <dc:creator>Peter Galloway</dc:creator>
  <cp:lastModifiedBy>Peter Galloway</cp:lastModifiedBy>
  <cp:revision>1</cp:revision>
  <dcterms:created xsi:type="dcterms:W3CDTF">2026-05-24T18:16:40Z</dcterms:created>
  <dcterms:modified xsi:type="dcterms:W3CDTF">2026-05-24T18:16:40Z</dcterms:modified>
</cp:coreProperties>
</file>