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extended-properties" Target="docProps/app.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B2820"/>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6B9080"/>
          </a:solidFill>
          <a:ln w="12700">
            <a:solidFill>
              <a:srgbClr val="6B9080"/>
            </a:solidFill>
            <a:prstDash val="solid"/>
          </a:ln>
        </p:spPr>
      </p:sp>
      <p:sp>
        <p:nvSpPr>
          <p:cNvPr id="3" name="Shape 1"/>
          <p:cNvSpPr/>
          <p:nvPr/>
        </p:nvSpPr>
        <p:spPr>
          <a:xfrm>
            <a:off x="365760" y="0"/>
            <a:ext cx="73152" cy="6858000"/>
          </a:xfrm>
          <a:prstGeom prst="rect">
            <a:avLst/>
          </a:prstGeom>
          <a:solidFill>
            <a:srgbClr val="E8C547"/>
          </a:solidFill>
          <a:ln w="12700">
            <a:solidFill>
              <a:srgbClr val="E8C547"/>
            </a:solidFill>
            <a:prstDash val="solid"/>
          </a:ln>
        </p:spPr>
      </p:sp>
      <p:sp>
        <p:nvSpPr>
          <p:cNvPr id="4" name="Text 2"/>
          <p:cNvSpPr/>
          <p:nvPr/>
        </p:nvSpPr>
        <p:spPr>
          <a:xfrm>
            <a:off x="914400" y="1325880"/>
            <a:ext cx="10058400" cy="457200"/>
          </a:xfrm>
          <a:prstGeom prst="rect">
            <a:avLst/>
          </a:prstGeom>
          <a:noFill/>
          <a:ln/>
        </p:spPr>
        <p:txBody>
          <a:bodyPr wrap="square" lIns="0" tIns="0" rIns="0" bIns="0" rtlCol="0" anchor="ctr"/>
          <a:lstStyle/>
          <a:p>
            <a:pPr indent="0" marL="0">
              <a:buNone/>
            </a:pPr>
            <a:r>
              <a:rPr lang="en-US" sz="1400" b="1" spc="600" kern="0" dirty="0">
                <a:solidFill>
                  <a:srgbClr val="A4C3A2"/>
                </a:solidFill>
                <a:latin typeface="Calibri" pitchFamily="34" charset="0"/>
                <a:ea typeface="Calibri" pitchFamily="34" charset="-122"/>
                <a:cs typeface="Calibri" pitchFamily="34" charset="-120"/>
              </a:rPr>
              <a:t>AN ANALOGY ABOUT AI ROI</a:t>
            </a:r>
            <a:endParaRPr lang="en-US" sz="1400" dirty="0"/>
          </a:p>
        </p:txBody>
      </p:sp>
      <p:sp>
        <p:nvSpPr>
          <p:cNvPr id="5" name="Text 3"/>
          <p:cNvSpPr/>
          <p:nvPr/>
        </p:nvSpPr>
        <p:spPr>
          <a:xfrm>
            <a:off x="914400" y="1828800"/>
            <a:ext cx="10332720" cy="1097280"/>
          </a:xfrm>
          <a:prstGeom prst="rect">
            <a:avLst/>
          </a:prstGeom>
          <a:noFill/>
          <a:ln/>
        </p:spPr>
        <p:txBody>
          <a:bodyPr wrap="square" lIns="0" tIns="0" rIns="0" bIns="0" rtlCol="0" anchor="ctr"/>
          <a:lstStyle/>
          <a:p>
            <a:pPr indent="0" marL="0">
              <a:buNone/>
            </a:pPr>
            <a:r>
              <a:rPr lang="en-US" sz="5400" b="1" dirty="0">
                <a:solidFill>
                  <a:srgbClr val="FFFFFF"/>
                </a:solidFill>
                <a:latin typeface="Calibri" pitchFamily="34" charset="0"/>
                <a:ea typeface="Calibri" pitchFamily="34" charset="-122"/>
                <a:cs typeface="Calibri" pitchFamily="34" charset="-120"/>
              </a:rPr>
              <a:t>Nobody Pays a Translator by the Word.</a:t>
            </a:r>
            <a:endParaRPr lang="en-US" sz="5400" dirty="0"/>
          </a:p>
        </p:txBody>
      </p:sp>
      <p:sp>
        <p:nvSpPr>
          <p:cNvPr id="6" name="Text 4"/>
          <p:cNvSpPr/>
          <p:nvPr/>
        </p:nvSpPr>
        <p:spPr>
          <a:xfrm>
            <a:off x="914400" y="3108960"/>
            <a:ext cx="9601200" cy="1280160"/>
          </a:xfrm>
          <a:prstGeom prst="rect">
            <a:avLst/>
          </a:prstGeom>
          <a:noFill/>
          <a:ln/>
        </p:spPr>
        <p:txBody>
          <a:bodyPr wrap="square" lIns="0" tIns="0" rIns="0" bIns="0" rtlCol="0" anchor="ctr"/>
          <a:lstStyle/>
          <a:p>
            <a:pPr indent="0" marL="0">
              <a:buNone/>
            </a:pPr>
            <a:r>
              <a:rPr lang="en-US" sz="2100" dirty="0">
                <a:solidFill>
                  <a:srgbClr val="F2F5EE"/>
                </a:solidFill>
                <a:latin typeface="Calibri" pitchFamily="34" charset="0"/>
                <a:ea typeface="Calibri" pitchFamily="34" charset="-122"/>
                <a:cs typeface="Calibri" pitchFamily="34" charset="-120"/>
              </a:rPr>
              <a:t>Why utilization metrics will kill your AI program — and what to track instead.</a:t>
            </a:r>
            <a:endParaRPr lang="en-US" sz="2100" dirty="0"/>
          </a:p>
        </p:txBody>
      </p:sp>
      <p:pic>
        <p:nvPicPr>
          <p:cNvPr id="7" name="Image 0" descr="preencoded.png">    </p:cNvPr>
          <p:cNvPicPr>
            <a:picLocks noChangeAspect="1"/>
          </p:cNvPicPr>
          <p:nvPr/>
        </p:nvPicPr>
        <p:blipFill>
          <a:blip r:embed="rId1"/>
          <a:stretch>
            <a:fillRect/>
          </a:stretch>
        </p:blipFill>
        <p:spPr>
          <a:xfrm>
            <a:off x="9692640" y="4572000"/>
            <a:ext cx="1645920" cy="1645920"/>
          </a:xfrm>
          <a:prstGeom prst="rect">
            <a:avLst/>
          </a:prstGeom>
        </p:spPr>
      </p:pic>
      <p:sp>
        <p:nvSpPr>
          <p:cNvPr id="8" name="Text 5"/>
          <p:cNvSpPr/>
          <p:nvPr/>
        </p:nvSpPr>
        <p:spPr>
          <a:xfrm>
            <a:off x="914400" y="5989320"/>
            <a:ext cx="5486400" cy="365760"/>
          </a:xfrm>
          <a:prstGeom prst="rect">
            <a:avLst/>
          </a:prstGeom>
          <a:noFill/>
          <a:ln/>
        </p:spPr>
        <p:txBody>
          <a:bodyPr wrap="square" lIns="0" tIns="0" rIns="0" bIns="0" rtlCol="0" anchor="ctr"/>
          <a:lstStyle/>
          <a:p>
            <a:pPr indent="0" marL="0">
              <a:buNone/>
            </a:pPr>
            <a:r>
              <a:rPr lang="en-US" sz="1300" dirty="0">
                <a:solidFill>
                  <a:srgbClr val="F2F5EE"/>
                </a:solidFill>
                <a:latin typeface="Calibri" pitchFamily="34" charset="0"/>
                <a:ea typeface="Calibri" pitchFamily="34" charset="-122"/>
                <a:cs typeface="Calibri" pitchFamily="34" charset="-120"/>
              </a:rPr>
              <a:t>Peter Galloway</a:t>
            </a:r>
            <a:endParaRPr lang="en-US" sz="1300" dirty="0"/>
          </a:p>
        </p:txBody>
      </p:sp>
      <p:sp>
        <p:nvSpPr>
          <p:cNvPr id="9" name="Text 6"/>
          <p:cNvSpPr/>
          <p:nvPr/>
        </p:nvSpPr>
        <p:spPr>
          <a:xfrm>
            <a:off x="6400800" y="5989320"/>
            <a:ext cx="4846320" cy="365760"/>
          </a:xfrm>
          <a:prstGeom prst="rect">
            <a:avLst/>
          </a:prstGeom>
          <a:noFill/>
          <a:ln/>
        </p:spPr>
        <p:txBody>
          <a:bodyPr wrap="square" lIns="0" tIns="0" rIns="0" bIns="0" rtlCol="0" anchor="ctr"/>
          <a:lstStyle/>
          <a:p>
            <a:pPr algn="r" indent="0" marL="0">
              <a:buNone/>
            </a:pPr>
            <a:r>
              <a:rPr lang="en-US" sz="1300" dirty="0">
                <a:solidFill>
                  <a:srgbClr val="F2F5EE"/>
                </a:solidFill>
                <a:latin typeface="Calibri" pitchFamily="34" charset="0"/>
                <a:ea typeface="Calibri" pitchFamily="34" charset="-122"/>
                <a:cs typeface="Calibri" pitchFamily="34" charset="-120"/>
              </a:rPr>
              <a:t>Internal note  ·  Analogy Catalog</a:t>
            </a:r>
            <a:endParaRPr lang="en-US" sz="1300" dirty="0"/>
          </a:p>
        </p:txBody>
      </p:sp>
      <p:sp>
        <p:nvSpPr>
          <p:cNvPr id="10" name="Oval 9"/>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10149840" y="182880"/>
            <a:ext cx="1874519" cy="384048"/>
          </a:xfrm>
          <a:prstGeom prst="rect">
            <a:avLst/>
          </a:prstGeom>
          <a:noFill/>
        </p:spPr>
        <p:txBody>
          <a:bodyPr wrap="none" tIns="0" bIns="0" lIns="0" rIns="0" anchor="ctr">
            <a:spAutoFit/>
          </a:bodyPr>
          <a:lstStyle/>
          <a:p>
            <a:r>
              <a:rPr sz="1100" b="1">
                <a:solidFill>
                  <a:srgbClr val="FFFFFF"/>
                </a:solidFill>
                <a:latin typeface="Georgia"/>
              </a:rPr>
              <a:t>PETER GALLOWAY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2F5EE"/>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6B9080"/>
          </a:solidFill>
          <a:ln w="12700">
            <a:solidFill>
              <a:srgbClr val="6B9080"/>
            </a:solidFill>
            <a:prstDash val="solid"/>
          </a:ln>
        </p:spPr>
      </p:sp>
      <p:sp>
        <p:nvSpPr>
          <p:cNvPr id="3" name="Text 1"/>
          <p:cNvSpPr/>
          <p:nvPr/>
        </p:nvSpPr>
        <p:spPr>
          <a:xfrm>
            <a:off x="777240" y="502920"/>
            <a:ext cx="5486400" cy="365760"/>
          </a:xfrm>
          <a:prstGeom prst="rect">
            <a:avLst/>
          </a:prstGeom>
          <a:noFill/>
          <a:ln/>
        </p:spPr>
        <p:txBody>
          <a:bodyPr wrap="square" lIns="0" tIns="0" rIns="0" bIns="0" rtlCol="0" anchor="ctr"/>
          <a:lstStyle/>
          <a:p>
            <a:pPr indent="0" marL="0">
              <a:buNone/>
            </a:pPr>
            <a:r>
              <a:rPr lang="en-US" sz="1200" b="1" spc="600" kern="0" dirty="0">
                <a:solidFill>
                  <a:srgbClr val="6B9080"/>
                </a:solidFill>
                <a:latin typeface="Calibri" pitchFamily="34" charset="0"/>
                <a:ea typeface="Calibri" pitchFamily="34" charset="-122"/>
                <a:cs typeface="Calibri" pitchFamily="34" charset="-120"/>
              </a:rPr>
              <a:t>WHAT GETS ASKED</a:t>
            </a:r>
            <a:endParaRPr lang="en-US" sz="1200" dirty="0"/>
          </a:p>
        </p:txBody>
      </p:sp>
      <p:sp>
        <p:nvSpPr>
          <p:cNvPr id="4" name="Text 2"/>
          <p:cNvSpPr/>
          <p:nvPr/>
        </p:nvSpPr>
        <p:spPr>
          <a:xfrm>
            <a:off x="777240" y="914400"/>
            <a:ext cx="10972800" cy="822960"/>
          </a:xfrm>
          <a:prstGeom prst="rect">
            <a:avLst/>
          </a:prstGeom>
          <a:noFill/>
          <a:ln/>
        </p:spPr>
        <p:txBody>
          <a:bodyPr wrap="square" lIns="0" tIns="0" rIns="0" bIns="0" rtlCol="0" anchor="ctr"/>
          <a:lstStyle/>
          <a:p>
            <a:pPr indent="0" marL="0">
              <a:buNone/>
            </a:pPr>
            <a:r>
              <a:rPr lang="en-US" sz="3200" b="1" dirty="0">
                <a:solidFill>
                  <a:srgbClr val="0E1812"/>
                </a:solidFill>
                <a:latin typeface="Calibri" pitchFamily="34" charset="0"/>
                <a:ea typeface="Calibri" pitchFamily="34" charset="-122"/>
                <a:cs typeface="Calibri" pitchFamily="34" charset="-120"/>
              </a:rPr>
              <a:t>“What's the ROI on AI?”</a:t>
            </a:r>
            <a:endParaRPr lang="en-US" sz="3200" dirty="0"/>
          </a:p>
        </p:txBody>
      </p:sp>
      <p:sp>
        <p:nvSpPr>
          <p:cNvPr id="5" name="Text 3"/>
          <p:cNvSpPr/>
          <p:nvPr/>
        </p:nvSpPr>
        <p:spPr>
          <a:xfrm>
            <a:off x="777240" y="1737360"/>
            <a:ext cx="10972800" cy="777240"/>
          </a:xfrm>
          <a:prstGeom prst="rect">
            <a:avLst/>
          </a:prstGeom>
          <a:noFill/>
          <a:ln/>
        </p:spPr>
        <p:txBody>
          <a:bodyPr wrap="square" lIns="0" tIns="0" rIns="0" bIns="0" rtlCol="0" anchor="ctr"/>
          <a:lstStyle/>
          <a:p>
            <a:pPr indent="0" marL="0">
              <a:buNone/>
            </a:pPr>
            <a:r>
              <a:rPr lang="en-US" sz="2400" i="1" dirty="0">
                <a:solidFill>
                  <a:srgbClr val="E8C547"/>
                </a:solidFill>
                <a:latin typeface="Calibri" pitchFamily="34" charset="0"/>
                <a:ea typeface="Calibri" pitchFamily="34" charset="-122"/>
                <a:cs typeface="Calibri" pitchFamily="34" charset="-120"/>
              </a:rPr>
              <a:t>— followed by a deck full of activity stats.</a:t>
            </a:r>
            <a:endParaRPr lang="en-US" sz="2400" dirty="0"/>
          </a:p>
        </p:txBody>
      </p:sp>
      <p:sp>
        <p:nvSpPr>
          <p:cNvPr id="6" name="Text 4"/>
          <p:cNvSpPr/>
          <p:nvPr/>
        </p:nvSpPr>
        <p:spPr>
          <a:xfrm>
            <a:off x="777240" y="2743200"/>
            <a:ext cx="6035040" cy="3383280"/>
          </a:xfrm>
          <a:prstGeom prst="rect">
            <a:avLst/>
          </a:prstGeom>
          <a:noFill/>
          <a:ln/>
        </p:spPr>
        <p:txBody>
          <a:bodyPr wrap="square" lIns="0" tIns="0" rIns="0" bIns="0" rtlCol="0" anchor="t"/>
          <a:lstStyle/>
          <a:p>
            <a:pPr indent="0" marL="0">
              <a:spcAft>
                <a:spcPts val="800"/>
              </a:spcAft>
              <a:buNone/>
            </a:pPr>
            <a:r>
              <a:rPr lang="en-US" sz="1600" dirty="0">
                <a:solidFill>
                  <a:srgbClr val="0E1812"/>
                </a:solidFill>
                <a:latin typeface="Calibri" pitchFamily="34" charset="0"/>
                <a:ea typeface="Calibri" pitchFamily="34" charset="-122"/>
                <a:cs typeface="Calibri" pitchFamily="34" charset="-120"/>
              </a:rPr>
              <a:t>It comes up every quarter. Leadership wants a number. We hand back tokens consumed, sessions logged, adoption rate, average minutes per user.</a:t>
            </a:r>
            <a:endParaRPr lang="en-US" sz="1600" dirty="0"/>
          </a:p>
          <a:p>
            <a:pPr indent="0" marL="0">
              <a:spcAft>
                <a:spcPts val="800"/>
              </a:spcAft>
              <a:buNone/>
            </a:pPr>
            <a:endParaRPr lang="en-US" sz="1600" dirty="0"/>
          </a:p>
          <a:p>
            <a:pPr indent="0" marL="0">
              <a:spcAft>
                <a:spcPts val="800"/>
              </a:spcAft>
              <a:buNone/>
            </a:pPr>
            <a:r>
              <a:rPr lang="en-US" sz="1600" dirty="0">
                <a:solidFill>
                  <a:srgbClr val="0E1812"/>
                </a:solidFill>
                <a:latin typeface="Calibri" pitchFamily="34" charset="0"/>
                <a:ea typeface="Calibri" pitchFamily="34" charset="-122"/>
                <a:cs typeface="Calibri" pitchFamily="34" charset="-120"/>
              </a:rPr>
              <a:t>Wrong layer. Those are activity metrics. They're easy to count. They tell us almost nothing about value.</a:t>
            </a:r>
            <a:endParaRPr lang="en-US" sz="1600" dirty="0"/>
          </a:p>
        </p:txBody>
      </p:sp>
      <p:sp>
        <p:nvSpPr>
          <p:cNvPr id="7" name="Shape 5"/>
          <p:cNvSpPr/>
          <p:nvPr/>
        </p:nvSpPr>
        <p:spPr>
          <a:xfrm>
            <a:off x="7498080" y="2743200"/>
            <a:ext cx="3931920" cy="1188720"/>
          </a:xfrm>
          <a:prstGeom prst="rect">
            <a:avLst/>
          </a:prstGeom>
          <a:solidFill>
            <a:srgbClr val="FFFFFF"/>
          </a:solidFill>
          <a:ln w="12700">
            <a:solidFill>
              <a:srgbClr val="DDDDE0"/>
            </a:solidFill>
            <a:prstDash val="solid"/>
          </a:ln>
          <a:effectLst>
            <a:outerShdw sx="100000" sy="100000" kx="0" ky="0" algn="bl" rotWithShape="0" blurRad="127000" dist="25400" dir="8100000">
              <a:srgbClr val="1B2820">
                <a:alpha val="10000"/>
              </a:srgbClr>
            </a:outerShdw>
          </a:effectLst>
        </p:spPr>
      </p:sp>
      <p:sp>
        <p:nvSpPr>
          <p:cNvPr id="8" name="Shape 6"/>
          <p:cNvSpPr/>
          <p:nvPr/>
        </p:nvSpPr>
        <p:spPr>
          <a:xfrm>
            <a:off x="7498080" y="2743200"/>
            <a:ext cx="91440" cy="1188720"/>
          </a:xfrm>
          <a:prstGeom prst="rect">
            <a:avLst/>
          </a:prstGeom>
          <a:solidFill>
            <a:srgbClr val="6B9080"/>
          </a:solidFill>
          <a:ln w="12700">
            <a:solidFill>
              <a:srgbClr val="6B9080"/>
            </a:solidFill>
            <a:prstDash val="solid"/>
          </a:ln>
        </p:spPr>
      </p:sp>
      <p:pic>
        <p:nvPicPr>
          <p:cNvPr id="9" name="Image 0" descr="preencoded.png">    </p:cNvPr>
          <p:cNvPicPr>
            <a:picLocks noChangeAspect="1"/>
          </p:cNvPicPr>
          <p:nvPr/>
        </p:nvPicPr>
        <p:blipFill>
          <a:blip r:embed="rId1"/>
          <a:stretch>
            <a:fillRect/>
          </a:stretch>
        </p:blipFill>
        <p:spPr>
          <a:xfrm>
            <a:off x="7772400" y="2971800"/>
            <a:ext cx="548640" cy="548640"/>
          </a:xfrm>
          <a:prstGeom prst="rect">
            <a:avLst/>
          </a:prstGeom>
        </p:spPr>
      </p:pic>
      <p:sp>
        <p:nvSpPr>
          <p:cNvPr id="10" name="Text 7"/>
          <p:cNvSpPr/>
          <p:nvPr/>
        </p:nvSpPr>
        <p:spPr>
          <a:xfrm>
            <a:off x="8458200" y="2880360"/>
            <a:ext cx="2743200" cy="594360"/>
          </a:xfrm>
          <a:prstGeom prst="rect">
            <a:avLst/>
          </a:prstGeom>
          <a:noFill/>
          <a:ln/>
        </p:spPr>
        <p:txBody>
          <a:bodyPr wrap="square" lIns="0" tIns="0" rIns="0" bIns="0" rtlCol="0" anchor="ctr"/>
          <a:lstStyle/>
          <a:p>
            <a:pPr indent="0" marL="0">
              <a:buNone/>
            </a:pPr>
            <a:r>
              <a:rPr lang="en-US" sz="3000" b="1" dirty="0">
                <a:solidFill>
                  <a:srgbClr val="0E1812"/>
                </a:solidFill>
                <a:latin typeface="Calibri" pitchFamily="34" charset="0"/>
                <a:ea typeface="Calibri" pitchFamily="34" charset="-122"/>
                <a:cs typeface="Calibri" pitchFamily="34" charset="-120"/>
              </a:rPr>
              <a:t>10K</a:t>
            </a:r>
            <a:endParaRPr lang="en-US" sz="3000" dirty="0"/>
          </a:p>
        </p:txBody>
      </p:sp>
      <p:sp>
        <p:nvSpPr>
          <p:cNvPr id="11" name="Text 8"/>
          <p:cNvSpPr/>
          <p:nvPr/>
        </p:nvSpPr>
        <p:spPr>
          <a:xfrm>
            <a:off x="8458200" y="3456432"/>
            <a:ext cx="2834640" cy="365760"/>
          </a:xfrm>
          <a:prstGeom prst="rect">
            <a:avLst/>
          </a:prstGeom>
          <a:noFill/>
          <a:ln/>
        </p:spPr>
        <p:txBody>
          <a:bodyPr wrap="square" lIns="0" tIns="0" rIns="0" bIns="0" rtlCol="0" anchor="ctr"/>
          <a:lstStyle/>
          <a:p>
            <a:pPr indent="0" marL="0">
              <a:buNone/>
            </a:pPr>
            <a:r>
              <a:rPr lang="en-US" sz="1200" dirty="0">
                <a:solidFill>
                  <a:srgbClr val="7B8579"/>
                </a:solidFill>
                <a:latin typeface="Calibri" pitchFamily="34" charset="0"/>
                <a:ea typeface="Calibri" pitchFamily="34" charset="-122"/>
                <a:cs typeface="Calibri" pitchFamily="34" charset="-120"/>
              </a:rPr>
              <a:t>sessions logged this quarter</a:t>
            </a:r>
            <a:endParaRPr lang="en-US" sz="1200" dirty="0"/>
          </a:p>
        </p:txBody>
      </p:sp>
      <p:sp>
        <p:nvSpPr>
          <p:cNvPr id="12" name="Shape 9"/>
          <p:cNvSpPr/>
          <p:nvPr/>
        </p:nvSpPr>
        <p:spPr>
          <a:xfrm>
            <a:off x="7498080" y="4069080"/>
            <a:ext cx="3931920" cy="1188720"/>
          </a:xfrm>
          <a:prstGeom prst="rect">
            <a:avLst/>
          </a:prstGeom>
          <a:solidFill>
            <a:srgbClr val="FFFFFF"/>
          </a:solidFill>
          <a:ln w="12700">
            <a:solidFill>
              <a:srgbClr val="DDDDE0"/>
            </a:solidFill>
            <a:prstDash val="solid"/>
          </a:ln>
          <a:effectLst>
            <a:outerShdw sx="100000" sy="100000" kx="0" ky="0" algn="bl" rotWithShape="0" blurRad="127000" dist="25400" dir="8100000">
              <a:srgbClr val="1B2820">
                <a:alpha val="10000"/>
              </a:srgbClr>
            </a:outerShdw>
          </a:effectLst>
        </p:spPr>
      </p:sp>
      <p:sp>
        <p:nvSpPr>
          <p:cNvPr id="13" name="Shape 10"/>
          <p:cNvSpPr/>
          <p:nvPr/>
        </p:nvSpPr>
        <p:spPr>
          <a:xfrm>
            <a:off x="7498080" y="4069080"/>
            <a:ext cx="91440" cy="1188720"/>
          </a:xfrm>
          <a:prstGeom prst="rect">
            <a:avLst/>
          </a:prstGeom>
          <a:solidFill>
            <a:srgbClr val="E8C547"/>
          </a:solidFill>
          <a:ln w="12700">
            <a:solidFill>
              <a:srgbClr val="E8C547"/>
            </a:solidFill>
            <a:prstDash val="solid"/>
          </a:ln>
        </p:spPr>
      </p:sp>
      <p:pic>
        <p:nvPicPr>
          <p:cNvPr id="14" name="Image 1" descr="preencoded.png">    </p:cNvPr>
          <p:cNvPicPr>
            <a:picLocks noChangeAspect="1"/>
          </p:cNvPicPr>
          <p:nvPr/>
        </p:nvPicPr>
        <p:blipFill>
          <a:blip r:embed="rId2"/>
          <a:stretch>
            <a:fillRect/>
          </a:stretch>
        </p:blipFill>
        <p:spPr>
          <a:xfrm>
            <a:off x="7772400" y="4297680"/>
            <a:ext cx="548640" cy="548640"/>
          </a:xfrm>
          <a:prstGeom prst="rect">
            <a:avLst/>
          </a:prstGeom>
        </p:spPr>
      </p:pic>
      <p:sp>
        <p:nvSpPr>
          <p:cNvPr id="15" name="Text 11"/>
          <p:cNvSpPr/>
          <p:nvPr/>
        </p:nvSpPr>
        <p:spPr>
          <a:xfrm>
            <a:off x="8458200" y="4206240"/>
            <a:ext cx="2743200" cy="594360"/>
          </a:xfrm>
          <a:prstGeom prst="rect">
            <a:avLst/>
          </a:prstGeom>
          <a:noFill/>
          <a:ln/>
        </p:spPr>
        <p:txBody>
          <a:bodyPr wrap="square" lIns="0" tIns="0" rIns="0" bIns="0" rtlCol="0" anchor="ctr"/>
          <a:lstStyle/>
          <a:p>
            <a:pPr indent="0" marL="0">
              <a:buNone/>
            </a:pPr>
            <a:r>
              <a:rPr lang="en-US" sz="3000" b="1" dirty="0">
                <a:solidFill>
                  <a:srgbClr val="0E1812"/>
                </a:solidFill>
                <a:latin typeface="Calibri" pitchFamily="34" charset="0"/>
                <a:ea typeface="Calibri" pitchFamily="34" charset="-122"/>
                <a:cs typeface="Calibri" pitchFamily="34" charset="-120"/>
              </a:rPr>
              <a:t>80%</a:t>
            </a:r>
            <a:endParaRPr lang="en-US" sz="3000" dirty="0"/>
          </a:p>
        </p:txBody>
      </p:sp>
      <p:sp>
        <p:nvSpPr>
          <p:cNvPr id="16" name="Text 12"/>
          <p:cNvSpPr/>
          <p:nvPr/>
        </p:nvSpPr>
        <p:spPr>
          <a:xfrm>
            <a:off x="8458200" y="4782312"/>
            <a:ext cx="2834640" cy="365760"/>
          </a:xfrm>
          <a:prstGeom prst="rect">
            <a:avLst/>
          </a:prstGeom>
          <a:noFill/>
          <a:ln/>
        </p:spPr>
        <p:txBody>
          <a:bodyPr wrap="square" lIns="0" tIns="0" rIns="0" bIns="0" rtlCol="0" anchor="ctr"/>
          <a:lstStyle/>
          <a:p>
            <a:pPr indent="0" marL="0">
              <a:buNone/>
            </a:pPr>
            <a:r>
              <a:rPr lang="en-US" sz="1200" dirty="0">
                <a:solidFill>
                  <a:srgbClr val="7B8579"/>
                </a:solidFill>
                <a:latin typeface="Calibri" pitchFamily="34" charset="0"/>
                <a:ea typeface="Calibri" pitchFamily="34" charset="-122"/>
                <a:cs typeface="Calibri" pitchFamily="34" charset="-120"/>
              </a:rPr>
              <a:t>adoption rate across the team</a:t>
            </a:r>
            <a:endParaRPr lang="en-US" sz="1200" dirty="0"/>
          </a:p>
        </p:txBody>
      </p:sp>
      <p:sp>
        <p:nvSpPr>
          <p:cNvPr id="17" name="Shape 13"/>
          <p:cNvSpPr/>
          <p:nvPr/>
        </p:nvSpPr>
        <p:spPr>
          <a:xfrm>
            <a:off x="7498080" y="5394960"/>
            <a:ext cx="3931920" cy="1188720"/>
          </a:xfrm>
          <a:prstGeom prst="rect">
            <a:avLst/>
          </a:prstGeom>
          <a:solidFill>
            <a:srgbClr val="1B2820"/>
          </a:solidFill>
          <a:ln w="12700">
            <a:solidFill>
              <a:srgbClr val="1B2820"/>
            </a:solidFill>
            <a:prstDash val="solid"/>
          </a:ln>
          <a:effectLst>
            <a:outerShdw sx="100000" sy="100000" kx="0" ky="0" algn="bl" rotWithShape="0" blurRad="127000" dist="25400" dir="8100000">
              <a:srgbClr val="1B2820">
                <a:alpha val="75000"/>
              </a:srgbClr>
            </a:outerShdw>
          </a:effectLst>
        </p:spPr>
      </p:sp>
      <p:sp>
        <p:nvSpPr>
          <p:cNvPr id="18" name="Shape 14"/>
          <p:cNvSpPr/>
          <p:nvPr/>
        </p:nvSpPr>
        <p:spPr>
          <a:xfrm>
            <a:off x="7498080" y="5394960"/>
            <a:ext cx="91440" cy="1188720"/>
          </a:xfrm>
          <a:prstGeom prst="rect">
            <a:avLst/>
          </a:prstGeom>
          <a:solidFill>
            <a:srgbClr val="A4C3A2"/>
          </a:solidFill>
          <a:ln w="12700">
            <a:solidFill>
              <a:srgbClr val="A4C3A2"/>
            </a:solidFill>
            <a:prstDash val="solid"/>
          </a:ln>
        </p:spPr>
      </p:sp>
      <p:pic>
        <p:nvPicPr>
          <p:cNvPr id="19" name="Image 2" descr="preencoded.png">    </p:cNvPr>
          <p:cNvPicPr>
            <a:picLocks noChangeAspect="1"/>
          </p:cNvPicPr>
          <p:nvPr/>
        </p:nvPicPr>
        <p:blipFill>
          <a:blip r:embed="rId3"/>
          <a:stretch>
            <a:fillRect/>
          </a:stretch>
        </p:blipFill>
        <p:spPr>
          <a:xfrm>
            <a:off x="7772400" y="5623560"/>
            <a:ext cx="548640" cy="548640"/>
          </a:xfrm>
          <a:prstGeom prst="rect">
            <a:avLst/>
          </a:prstGeom>
        </p:spPr>
      </p:pic>
      <p:sp>
        <p:nvSpPr>
          <p:cNvPr id="20" name="Text 15"/>
          <p:cNvSpPr/>
          <p:nvPr/>
        </p:nvSpPr>
        <p:spPr>
          <a:xfrm>
            <a:off x="8458200" y="5532120"/>
            <a:ext cx="2743200" cy="594360"/>
          </a:xfrm>
          <a:prstGeom prst="rect">
            <a:avLst/>
          </a:prstGeom>
          <a:noFill/>
          <a:ln/>
        </p:spPr>
        <p:txBody>
          <a:bodyPr wrap="square" lIns="0" tIns="0" rIns="0" bIns="0" rtlCol="0" anchor="ctr"/>
          <a:lstStyle/>
          <a:p>
            <a:pPr indent="0" marL="0">
              <a:buNone/>
            </a:pPr>
            <a:r>
              <a:rPr lang="en-US" sz="3000" b="1" dirty="0">
                <a:solidFill>
                  <a:srgbClr val="A4C3A2"/>
                </a:solidFill>
                <a:latin typeface="Calibri" pitchFamily="34" charset="0"/>
                <a:ea typeface="Calibri" pitchFamily="34" charset="-122"/>
                <a:cs typeface="Calibri" pitchFamily="34" charset="-120"/>
              </a:rPr>
              <a:t>?</a:t>
            </a:r>
            <a:endParaRPr lang="en-US" sz="3000" dirty="0"/>
          </a:p>
        </p:txBody>
      </p:sp>
      <p:sp>
        <p:nvSpPr>
          <p:cNvPr id="21" name="Text 16"/>
          <p:cNvSpPr/>
          <p:nvPr/>
        </p:nvSpPr>
        <p:spPr>
          <a:xfrm>
            <a:off x="8458200" y="6108192"/>
            <a:ext cx="2834640" cy="365760"/>
          </a:xfrm>
          <a:prstGeom prst="rect">
            <a:avLst/>
          </a:prstGeom>
          <a:noFill/>
          <a:ln/>
        </p:spPr>
        <p:txBody>
          <a:bodyPr wrap="square" lIns="0" tIns="0" rIns="0" bIns="0" rtlCol="0" anchor="ctr"/>
          <a:lstStyle/>
          <a:p>
            <a:pPr indent="0" marL="0">
              <a:buNone/>
            </a:pPr>
            <a:r>
              <a:rPr lang="en-US" sz="1200" dirty="0">
                <a:solidFill>
                  <a:srgbClr val="F2F5EE"/>
                </a:solidFill>
                <a:latin typeface="Calibri" pitchFamily="34" charset="0"/>
                <a:ea typeface="Calibri" pitchFamily="34" charset="-122"/>
                <a:cs typeface="Calibri" pitchFamily="34" charset="-120"/>
              </a:rPr>
              <a:t>value created — not in the deck</a:t>
            </a:r>
            <a:endParaRPr lang="en-US" sz="1200" dirty="0"/>
          </a:p>
        </p:txBody>
      </p:sp>
      <p:sp>
        <p:nvSpPr>
          <p:cNvPr id="22" name="Text 17"/>
          <p:cNvSpPr/>
          <p:nvPr/>
        </p:nvSpPr>
        <p:spPr>
          <a:xfrm>
            <a:off x="777240" y="6629400"/>
            <a:ext cx="10972800" cy="228600"/>
          </a:xfrm>
          <a:prstGeom prst="rect">
            <a:avLst/>
          </a:prstGeom>
          <a:noFill/>
          <a:ln/>
        </p:spPr>
        <p:txBody>
          <a:bodyPr wrap="square" lIns="0" tIns="0" rIns="0" bIns="0" rtlCol="0" anchor="ctr"/>
          <a:lstStyle/>
          <a:p>
            <a:pPr indent="0" marL="0">
              <a:buNone/>
            </a:pPr>
            <a:r>
              <a:rPr lang="en-US" sz="1000" dirty="0">
                <a:solidFill>
                  <a:srgbClr val="7B8579"/>
                </a:solidFill>
                <a:latin typeface="Calibri" pitchFamily="34" charset="0"/>
                <a:ea typeface="Calibri" pitchFamily="34" charset="-122"/>
                <a:cs typeface="Calibri" pitchFamily="34" charset="-120"/>
              </a:rPr>
              <a:t>Slide 2 of 7</a:t>
            </a:r>
            <a:endParaRPr lang="en-US" sz="1000" dirty="0"/>
          </a:p>
        </p:txBody>
      </p:sp>
      <p:sp>
        <p:nvSpPr>
          <p:cNvPr id="23" name="Oval 22"/>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10149840" y="182880"/>
            <a:ext cx="1874519" cy="384048"/>
          </a:xfrm>
          <a:prstGeom prst="rect">
            <a:avLst/>
          </a:prstGeom>
          <a:noFill/>
        </p:spPr>
        <p:txBody>
          <a:bodyPr wrap="none" tIns="0" bIns="0" lIns="0" rIns="0" anchor="ctr">
            <a:spAutoFit/>
          </a:bodyPr>
          <a:lstStyle/>
          <a:p>
            <a:r>
              <a:rPr sz="1100" b="1">
                <a:solidFill>
                  <a:srgbClr val="0F1116"/>
                </a:solidFill>
                <a:latin typeface="Georgia"/>
              </a:rPr>
              <a:t>PETER GALLOWAY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1B2820"/>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6B9080"/>
          </a:solidFill>
          <a:ln w="12700">
            <a:solidFill>
              <a:srgbClr val="6B9080"/>
            </a:solidFill>
            <a:prstDash val="solid"/>
          </a:ln>
        </p:spPr>
      </p:sp>
      <p:sp>
        <p:nvSpPr>
          <p:cNvPr id="3" name="Text 1"/>
          <p:cNvSpPr/>
          <p:nvPr/>
        </p:nvSpPr>
        <p:spPr>
          <a:xfrm>
            <a:off x="777240" y="548640"/>
            <a:ext cx="7315200" cy="365760"/>
          </a:xfrm>
          <a:prstGeom prst="rect">
            <a:avLst/>
          </a:prstGeom>
          <a:noFill/>
          <a:ln/>
        </p:spPr>
        <p:txBody>
          <a:bodyPr wrap="square" lIns="0" tIns="0" rIns="0" bIns="0" rtlCol="0" anchor="ctr"/>
          <a:lstStyle/>
          <a:p>
            <a:pPr indent="0" marL="0">
              <a:buNone/>
            </a:pPr>
            <a:r>
              <a:rPr lang="en-US" sz="1200" b="1" spc="600" kern="0" dirty="0">
                <a:solidFill>
                  <a:srgbClr val="A4C3A2"/>
                </a:solidFill>
                <a:latin typeface="Calibri" pitchFamily="34" charset="0"/>
                <a:ea typeface="Calibri" pitchFamily="34" charset="-122"/>
                <a:cs typeface="Calibri" pitchFamily="34" charset="-120"/>
              </a:rPr>
              <a:t>THE ANALOGY</a:t>
            </a:r>
            <a:endParaRPr lang="en-US" sz="1200" dirty="0"/>
          </a:p>
        </p:txBody>
      </p:sp>
      <p:sp>
        <p:nvSpPr>
          <p:cNvPr id="4" name="Text 2"/>
          <p:cNvSpPr/>
          <p:nvPr/>
        </p:nvSpPr>
        <p:spPr>
          <a:xfrm>
            <a:off x="777240" y="960120"/>
            <a:ext cx="10972800" cy="868680"/>
          </a:xfrm>
          <a:prstGeom prst="rect">
            <a:avLst/>
          </a:prstGeom>
          <a:noFill/>
          <a:ln/>
        </p:spPr>
        <p:txBody>
          <a:bodyPr wrap="square" lIns="0" tIns="0" rIns="0" bIns="0" rtlCol="0" anchor="ctr"/>
          <a:lstStyle/>
          <a:p>
            <a:pPr indent="0" marL="0">
              <a:buNone/>
            </a:pPr>
            <a:r>
              <a:rPr lang="en-US" sz="3200" b="1" dirty="0">
                <a:solidFill>
                  <a:srgbClr val="FFFFFF"/>
                </a:solidFill>
                <a:latin typeface="Calibri" pitchFamily="34" charset="0"/>
                <a:ea typeface="Calibri" pitchFamily="34" charset="-122"/>
                <a:cs typeface="Calibri" pitchFamily="34" charset="-120"/>
              </a:rPr>
              <a:t>You hire a translator for a deal in Tokyo.</a:t>
            </a:r>
            <a:endParaRPr lang="en-US" sz="3200" dirty="0"/>
          </a:p>
        </p:txBody>
      </p:sp>
      <p:sp>
        <p:nvSpPr>
          <p:cNvPr id="5" name="Text 3"/>
          <p:cNvSpPr/>
          <p:nvPr/>
        </p:nvSpPr>
        <p:spPr>
          <a:xfrm>
            <a:off x="777240" y="1783080"/>
            <a:ext cx="10972800" cy="777240"/>
          </a:xfrm>
          <a:prstGeom prst="rect">
            <a:avLst/>
          </a:prstGeom>
          <a:noFill/>
          <a:ln/>
        </p:spPr>
        <p:txBody>
          <a:bodyPr wrap="square" lIns="0" tIns="0" rIns="0" bIns="0" rtlCol="0" anchor="ctr"/>
          <a:lstStyle/>
          <a:p>
            <a:pPr indent="0" marL="0">
              <a:buNone/>
            </a:pPr>
            <a:r>
              <a:rPr lang="en-US" sz="2400" i="1" dirty="0">
                <a:solidFill>
                  <a:srgbClr val="A4C3A2"/>
                </a:solidFill>
                <a:latin typeface="Calibri" pitchFamily="34" charset="0"/>
                <a:ea typeface="Calibri" pitchFamily="34" charset="-122"/>
                <a:cs typeface="Calibri" pitchFamily="34" charset="-120"/>
              </a:rPr>
              <a:t>Do you bonus them on words-per-minute?</a:t>
            </a:r>
            <a:endParaRPr lang="en-US" sz="2400" dirty="0"/>
          </a:p>
        </p:txBody>
      </p:sp>
      <p:sp>
        <p:nvSpPr>
          <p:cNvPr id="6" name="Text 4"/>
          <p:cNvSpPr/>
          <p:nvPr/>
        </p:nvSpPr>
        <p:spPr>
          <a:xfrm>
            <a:off x="777240" y="2880360"/>
            <a:ext cx="6400800" cy="2743200"/>
          </a:xfrm>
          <a:prstGeom prst="rect">
            <a:avLst/>
          </a:prstGeom>
          <a:noFill/>
          <a:ln/>
        </p:spPr>
        <p:txBody>
          <a:bodyPr wrap="square" lIns="0" tIns="0" rIns="0" bIns="0" rtlCol="0" anchor="t"/>
          <a:lstStyle/>
          <a:p>
            <a:pPr indent="0" marL="0">
              <a:spcAft>
                <a:spcPts val="800"/>
              </a:spcAft>
              <a:buNone/>
            </a:pPr>
            <a:r>
              <a:rPr lang="en-US" sz="1600" dirty="0">
                <a:solidFill>
                  <a:srgbClr val="F2F5EE"/>
                </a:solidFill>
                <a:latin typeface="Calibri" pitchFamily="34" charset="0"/>
                <a:ea typeface="Calibri" pitchFamily="34" charset="-122"/>
                <a:cs typeface="Calibri" pitchFamily="34" charset="-120"/>
              </a:rPr>
              <a:t>No. You bonus them on whether the deal closed. Whether the contracts came back clean. Whether the relationship held up six months later.</a:t>
            </a:r>
            <a:endParaRPr lang="en-US" sz="1600" dirty="0"/>
          </a:p>
          <a:p>
            <a:pPr indent="0" marL="0">
              <a:spcAft>
                <a:spcPts val="800"/>
              </a:spcAft>
              <a:buNone/>
            </a:pPr>
            <a:endParaRPr lang="en-US" sz="1600" dirty="0"/>
          </a:p>
          <a:p>
            <a:pPr indent="0" marL="0">
              <a:spcAft>
                <a:spcPts val="800"/>
              </a:spcAft>
              <a:buNone/>
            </a:pPr>
            <a:r>
              <a:rPr lang="en-US" sz="1600" dirty="0">
                <a:solidFill>
                  <a:srgbClr val="F2F5EE"/>
                </a:solidFill>
                <a:latin typeface="Calibri" pitchFamily="34" charset="0"/>
                <a:ea typeface="Calibri" pitchFamily="34" charset="-122"/>
                <a:cs typeface="Calibri" pitchFamily="34" charset="-120"/>
              </a:rPr>
              <a:t>The translator's words-per-minute is a curiosity. The closed deal is the outcome. Same exact discipline applies to AI.</a:t>
            </a:r>
            <a:endParaRPr lang="en-US" sz="1600" dirty="0"/>
          </a:p>
        </p:txBody>
      </p:sp>
      <p:sp>
        <p:nvSpPr>
          <p:cNvPr id="7" name="Shape 5"/>
          <p:cNvSpPr/>
          <p:nvPr/>
        </p:nvSpPr>
        <p:spPr>
          <a:xfrm>
            <a:off x="777240" y="5806440"/>
            <a:ext cx="6400800" cy="868680"/>
          </a:xfrm>
          <a:prstGeom prst="rect">
            <a:avLst/>
          </a:prstGeom>
          <a:solidFill>
            <a:srgbClr val="283B32"/>
          </a:solidFill>
          <a:ln w="12700">
            <a:solidFill>
              <a:srgbClr val="A4C3A2"/>
            </a:solidFill>
            <a:prstDash val="solid"/>
          </a:ln>
        </p:spPr>
      </p:sp>
      <p:sp>
        <p:nvSpPr>
          <p:cNvPr id="8" name="Shape 6"/>
          <p:cNvSpPr/>
          <p:nvPr/>
        </p:nvSpPr>
        <p:spPr>
          <a:xfrm>
            <a:off x="777240" y="5806440"/>
            <a:ext cx="73152" cy="868680"/>
          </a:xfrm>
          <a:prstGeom prst="rect">
            <a:avLst/>
          </a:prstGeom>
          <a:solidFill>
            <a:srgbClr val="A4C3A2"/>
          </a:solidFill>
          <a:ln w="12700">
            <a:solidFill>
              <a:srgbClr val="A4C3A2"/>
            </a:solidFill>
            <a:prstDash val="solid"/>
          </a:ln>
        </p:spPr>
      </p:sp>
      <p:sp>
        <p:nvSpPr>
          <p:cNvPr id="9" name="Text 7"/>
          <p:cNvSpPr/>
          <p:nvPr/>
        </p:nvSpPr>
        <p:spPr>
          <a:xfrm>
            <a:off x="1051560" y="5870448"/>
            <a:ext cx="6080760" cy="777240"/>
          </a:xfrm>
          <a:prstGeom prst="rect">
            <a:avLst/>
          </a:prstGeom>
          <a:noFill/>
          <a:ln/>
        </p:spPr>
        <p:txBody>
          <a:bodyPr wrap="square" lIns="0" tIns="0" rIns="0" bIns="0" rtlCol="0" anchor="ctr"/>
          <a:lstStyle/>
          <a:p>
            <a:pPr indent="0" marL="0">
              <a:buNone/>
            </a:pPr>
            <a:r>
              <a:rPr lang="en-US" sz="1600" b="1" dirty="0">
                <a:solidFill>
                  <a:srgbClr val="A4C3A2"/>
                </a:solidFill>
                <a:latin typeface="Calibri" pitchFamily="34" charset="0"/>
                <a:ea typeface="Calibri" pitchFamily="34" charset="-122"/>
                <a:cs typeface="Calibri" pitchFamily="34" charset="-120"/>
              </a:rPr>
              <a:t>Translators get judged on closed deals. AI deserves the same treatment.</a:t>
            </a:r>
            <a:endParaRPr lang="en-US" sz="1600" dirty="0"/>
          </a:p>
        </p:txBody>
      </p:sp>
      <p:sp>
        <p:nvSpPr>
          <p:cNvPr id="10" name="Shape 8"/>
          <p:cNvSpPr/>
          <p:nvPr/>
        </p:nvSpPr>
        <p:spPr>
          <a:xfrm>
            <a:off x="7589520" y="2880360"/>
            <a:ext cx="3840480" cy="1691640"/>
          </a:xfrm>
          <a:prstGeom prst="rect">
            <a:avLst/>
          </a:prstGeom>
          <a:solidFill>
            <a:srgbClr val="283B32"/>
          </a:solidFill>
          <a:ln w="12700">
            <a:solidFill>
              <a:srgbClr val="364A3F"/>
            </a:solidFill>
            <a:prstDash val="solid"/>
          </a:ln>
        </p:spPr>
      </p:sp>
      <p:sp>
        <p:nvSpPr>
          <p:cNvPr id="11" name="Shape 9"/>
          <p:cNvSpPr/>
          <p:nvPr/>
        </p:nvSpPr>
        <p:spPr>
          <a:xfrm>
            <a:off x="7589520" y="2880360"/>
            <a:ext cx="3840480" cy="73152"/>
          </a:xfrm>
          <a:prstGeom prst="rect">
            <a:avLst/>
          </a:prstGeom>
          <a:solidFill>
            <a:srgbClr val="E8C547"/>
          </a:solidFill>
          <a:ln w="12700">
            <a:solidFill>
              <a:srgbClr val="E8C547"/>
            </a:solidFill>
            <a:prstDash val="solid"/>
          </a:ln>
        </p:spPr>
      </p:sp>
      <p:sp>
        <p:nvSpPr>
          <p:cNvPr id="12" name="Shape 10"/>
          <p:cNvSpPr/>
          <p:nvPr/>
        </p:nvSpPr>
        <p:spPr>
          <a:xfrm>
            <a:off x="7863840" y="3154680"/>
            <a:ext cx="731520" cy="731520"/>
          </a:xfrm>
          <a:prstGeom prst="ellipse">
            <a:avLst/>
          </a:prstGeom>
          <a:solidFill>
            <a:srgbClr val="E8C547"/>
          </a:solidFill>
          <a:ln w="12700">
            <a:solidFill>
              <a:srgbClr val="E8C547"/>
            </a:solidFill>
            <a:prstDash val="solid"/>
          </a:ln>
        </p:spPr>
      </p:sp>
      <p:pic>
        <p:nvPicPr>
          <p:cNvPr id="13" name="Image 0" descr="preencoded.png">    </p:cNvPr>
          <p:cNvPicPr>
            <a:picLocks noChangeAspect="1"/>
          </p:cNvPicPr>
          <p:nvPr/>
        </p:nvPicPr>
        <p:blipFill>
          <a:blip r:embed="rId1"/>
          <a:stretch>
            <a:fillRect/>
          </a:stretch>
        </p:blipFill>
        <p:spPr>
          <a:xfrm>
            <a:off x="7973568" y="3264408"/>
            <a:ext cx="512064" cy="512064"/>
          </a:xfrm>
          <a:prstGeom prst="rect">
            <a:avLst/>
          </a:prstGeom>
        </p:spPr>
      </p:pic>
      <p:sp>
        <p:nvSpPr>
          <p:cNvPr id="14" name="Text 11"/>
          <p:cNvSpPr/>
          <p:nvPr/>
        </p:nvSpPr>
        <p:spPr>
          <a:xfrm>
            <a:off x="8778240" y="3200400"/>
            <a:ext cx="2468880" cy="365760"/>
          </a:xfrm>
          <a:prstGeom prst="rect">
            <a:avLst/>
          </a:prstGeom>
          <a:noFill/>
          <a:ln/>
        </p:spPr>
        <p:txBody>
          <a:bodyPr wrap="square" lIns="0" tIns="0" rIns="0" bIns="0" rtlCol="0" anchor="ctr"/>
          <a:lstStyle/>
          <a:p>
            <a:pPr indent="0" marL="0">
              <a:buNone/>
            </a:pPr>
            <a:r>
              <a:rPr lang="en-US" sz="1200" b="1" spc="500" kern="0" dirty="0">
                <a:solidFill>
                  <a:srgbClr val="A4C3A2"/>
                </a:solidFill>
                <a:latin typeface="Calibri" pitchFamily="34" charset="0"/>
                <a:ea typeface="Calibri" pitchFamily="34" charset="-122"/>
                <a:cs typeface="Calibri" pitchFamily="34" charset="-120"/>
              </a:rPr>
              <a:t>ACTIVITY</a:t>
            </a:r>
            <a:endParaRPr lang="en-US" sz="1200" dirty="0"/>
          </a:p>
        </p:txBody>
      </p:sp>
      <p:sp>
        <p:nvSpPr>
          <p:cNvPr id="15" name="Text 12"/>
          <p:cNvSpPr/>
          <p:nvPr/>
        </p:nvSpPr>
        <p:spPr>
          <a:xfrm>
            <a:off x="8778240" y="3520440"/>
            <a:ext cx="2468880" cy="457200"/>
          </a:xfrm>
          <a:prstGeom prst="rect">
            <a:avLst/>
          </a:prstGeom>
          <a:noFill/>
          <a:ln/>
        </p:spPr>
        <p:txBody>
          <a:bodyPr wrap="square" lIns="0" tIns="0" rIns="0" bIns="0" rtlCol="0" anchor="ctr"/>
          <a:lstStyle/>
          <a:p>
            <a:pPr indent="0" marL="0">
              <a:buNone/>
            </a:pPr>
            <a:r>
              <a:rPr lang="en-US" sz="2200" b="1" dirty="0">
                <a:solidFill>
                  <a:srgbClr val="FFFFFF"/>
                </a:solidFill>
                <a:latin typeface="Calibri" pitchFamily="34" charset="0"/>
                <a:ea typeface="Calibri" pitchFamily="34" charset="-122"/>
                <a:cs typeface="Calibri" pitchFamily="34" charset="-120"/>
              </a:rPr>
              <a:t>Words / min</a:t>
            </a:r>
            <a:endParaRPr lang="en-US" sz="2200" dirty="0"/>
          </a:p>
        </p:txBody>
      </p:sp>
      <p:sp>
        <p:nvSpPr>
          <p:cNvPr id="16" name="Text 13"/>
          <p:cNvSpPr/>
          <p:nvPr/>
        </p:nvSpPr>
        <p:spPr>
          <a:xfrm>
            <a:off x="7863840" y="4069080"/>
            <a:ext cx="3291840" cy="457200"/>
          </a:xfrm>
          <a:prstGeom prst="rect">
            <a:avLst/>
          </a:prstGeom>
          <a:noFill/>
          <a:ln/>
        </p:spPr>
        <p:txBody>
          <a:bodyPr wrap="square" lIns="0" tIns="0" rIns="0" bIns="0" rtlCol="0" anchor="ctr"/>
          <a:lstStyle/>
          <a:p>
            <a:pPr indent="0" marL="0">
              <a:buNone/>
            </a:pPr>
            <a:r>
              <a:rPr lang="en-US" sz="1200" dirty="0">
                <a:solidFill>
                  <a:srgbClr val="F2F5EE"/>
                </a:solidFill>
                <a:latin typeface="Calibri" pitchFamily="34" charset="0"/>
                <a:ea typeface="Calibri" pitchFamily="34" charset="-122"/>
                <a:cs typeface="Calibri" pitchFamily="34" charset="-120"/>
              </a:rPr>
              <a:t>Easy to count. Means nothing on its own.</a:t>
            </a:r>
            <a:endParaRPr lang="en-US" sz="1200" dirty="0"/>
          </a:p>
        </p:txBody>
      </p:sp>
      <p:sp>
        <p:nvSpPr>
          <p:cNvPr id="17" name="Shape 14"/>
          <p:cNvSpPr/>
          <p:nvPr/>
        </p:nvSpPr>
        <p:spPr>
          <a:xfrm>
            <a:off x="7589520" y="4800600"/>
            <a:ext cx="3840480" cy="1691640"/>
          </a:xfrm>
          <a:prstGeom prst="rect">
            <a:avLst/>
          </a:prstGeom>
          <a:solidFill>
            <a:srgbClr val="283B32"/>
          </a:solidFill>
          <a:ln w="12700">
            <a:solidFill>
              <a:srgbClr val="364A3F"/>
            </a:solidFill>
            <a:prstDash val="solid"/>
          </a:ln>
        </p:spPr>
      </p:sp>
      <p:sp>
        <p:nvSpPr>
          <p:cNvPr id="18" name="Shape 15"/>
          <p:cNvSpPr/>
          <p:nvPr/>
        </p:nvSpPr>
        <p:spPr>
          <a:xfrm>
            <a:off x="7589520" y="4800600"/>
            <a:ext cx="3840480" cy="73152"/>
          </a:xfrm>
          <a:prstGeom prst="rect">
            <a:avLst/>
          </a:prstGeom>
          <a:solidFill>
            <a:srgbClr val="6B9080"/>
          </a:solidFill>
          <a:ln w="12700">
            <a:solidFill>
              <a:srgbClr val="6B9080"/>
            </a:solidFill>
            <a:prstDash val="solid"/>
          </a:ln>
        </p:spPr>
      </p:sp>
      <p:sp>
        <p:nvSpPr>
          <p:cNvPr id="19" name="Shape 16"/>
          <p:cNvSpPr/>
          <p:nvPr/>
        </p:nvSpPr>
        <p:spPr>
          <a:xfrm>
            <a:off x="7863840" y="5074920"/>
            <a:ext cx="731520" cy="731520"/>
          </a:xfrm>
          <a:prstGeom prst="ellipse">
            <a:avLst/>
          </a:prstGeom>
          <a:solidFill>
            <a:srgbClr val="6B9080"/>
          </a:solidFill>
          <a:ln w="12700">
            <a:solidFill>
              <a:srgbClr val="6B9080"/>
            </a:solidFill>
            <a:prstDash val="solid"/>
          </a:ln>
        </p:spPr>
      </p:sp>
      <p:pic>
        <p:nvPicPr>
          <p:cNvPr id="20" name="Image 1" descr="preencoded.png">    </p:cNvPr>
          <p:cNvPicPr>
            <a:picLocks noChangeAspect="1"/>
          </p:cNvPicPr>
          <p:nvPr/>
        </p:nvPicPr>
        <p:blipFill>
          <a:blip r:embed="rId2"/>
          <a:stretch>
            <a:fillRect/>
          </a:stretch>
        </p:blipFill>
        <p:spPr>
          <a:xfrm>
            <a:off x="7973568" y="5184648"/>
            <a:ext cx="512064" cy="512064"/>
          </a:xfrm>
          <a:prstGeom prst="rect">
            <a:avLst/>
          </a:prstGeom>
        </p:spPr>
      </p:pic>
      <p:sp>
        <p:nvSpPr>
          <p:cNvPr id="21" name="Text 17"/>
          <p:cNvSpPr/>
          <p:nvPr/>
        </p:nvSpPr>
        <p:spPr>
          <a:xfrm>
            <a:off x="8778240" y="5120640"/>
            <a:ext cx="2468880" cy="365760"/>
          </a:xfrm>
          <a:prstGeom prst="rect">
            <a:avLst/>
          </a:prstGeom>
          <a:noFill/>
          <a:ln/>
        </p:spPr>
        <p:txBody>
          <a:bodyPr wrap="square" lIns="0" tIns="0" rIns="0" bIns="0" rtlCol="0" anchor="ctr"/>
          <a:lstStyle/>
          <a:p>
            <a:pPr indent="0" marL="0">
              <a:buNone/>
            </a:pPr>
            <a:r>
              <a:rPr lang="en-US" sz="1200" b="1" spc="500" kern="0" dirty="0">
                <a:solidFill>
                  <a:srgbClr val="A4C3A2"/>
                </a:solidFill>
                <a:latin typeface="Calibri" pitchFamily="34" charset="0"/>
                <a:ea typeface="Calibri" pitchFamily="34" charset="-122"/>
                <a:cs typeface="Calibri" pitchFamily="34" charset="-120"/>
              </a:rPr>
              <a:t>OUTCOMES</a:t>
            </a:r>
            <a:endParaRPr lang="en-US" sz="1200" dirty="0"/>
          </a:p>
        </p:txBody>
      </p:sp>
      <p:sp>
        <p:nvSpPr>
          <p:cNvPr id="22" name="Text 18"/>
          <p:cNvSpPr/>
          <p:nvPr/>
        </p:nvSpPr>
        <p:spPr>
          <a:xfrm>
            <a:off x="8778240" y="5440680"/>
            <a:ext cx="2468880" cy="457200"/>
          </a:xfrm>
          <a:prstGeom prst="rect">
            <a:avLst/>
          </a:prstGeom>
          <a:noFill/>
          <a:ln/>
        </p:spPr>
        <p:txBody>
          <a:bodyPr wrap="square" lIns="0" tIns="0" rIns="0" bIns="0" rtlCol="0" anchor="ctr"/>
          <a:lstStyle/>
          <a:p>
            <a:pPr indent="0" marL="0">
              <a:buNone/>
            </a:pPr>
            <a:r>
              <a:rPr lang="en-US" sz="2200" b="1" dirty="0">
                <a:solidFill>
                  <a:srgbClr val="FFFFFF"/>
                </a:solidFill>
                <a:latin typeface="Calibri" pitchFamily="34" charset="0"/>
                <a:ea typeface="Calibri" pitchFamily="34" charset="-122"/>
                <a:cs typeface="Calibri" pitchFamily="34" charset="-120"/>
              </a:rPr>
              <a:t>Deals closed</a:t>
            </a:r>
            <a:endParaRPr lang="en-US" sz="2200" dirty="0"/>
          </a:p>
        </p:txBody>
      </p:sp>
      <p:sp>
        <p:nvSpPr>
          <p:cNvPr id="23" name="Text 19"/>
          <p:cNvSpPr/>
          <p:nvPr/>
        </p:nvSpPr>
        <p:spPr>
          <a:xfrm>
            <a:off x="7863840" y="5989320"/>
            <a:ext cx="3291840" cy="457200"/>
          </a:xfrm>
          <a:prstGeom prst="rect">
            <a:avLst/>
          </a:prstGeom>
          <a:noFill/>
          <a:ln/>
        </p:spPr>
        <p:txBody>
          <a:bodyPr wrap="square" lIns="0" tIns="0" rIns="0" bIns="0" rtlCol="0" anchor="ctr"/>
          <a:lstStyle/>
          <a:p>
            <a:pPr indent="0" marL="0">
              <a:buNone/>
            </a:pPr>
            <a:r>
              <a:rPr lang="en-US" sz="1200" dirty="0">
                <a:solidFill>
                  <a:srgbClr val="F2F5EE"/>
                </a:solidFill>
                <a:latin typeface="Calibri" pitchFamily="34" charset="0"/>
                <a:ea typeface="Calibri" pitchFamily="34" charset="-122"/>
                <a:cs typeface="Calibri" pitchFamily="34" charset="-120"/>
              </a:rPr>
              <a:t>Harder to count. The only thing that matters.</a:t>
            </a:r>
            <a:endParaRPr lang="en-US" sz="1200" dirty="0"/>
          </a:p>
        </p:txBody>
      </p:sp>
      <p:sp>
        <p:nvSpPr>
          <p:cNvPr id="24" name="Text 20"/>
          <p:cNvSpPr/>
          <p:nvPr/>
        </p:nvSpPr>
        <p:spPr>
          <a:xfrm>
            <a:off x="777240" y="6629400"/>
            <a:ext cx="10972800" cy="228600"/>
          </a:xfrm>
          <a:prstGeom prst="rect">
            <a:avLst/>
          </a:prstGeom>
          <a:noFill/>
          <a:ln/>
        </p:spPr>
        <p:txBody>
          <a:bodyPr wrap="square" lIns="0" tIns="0" rIns="0" bIns="0" rtlCol="0" anchor="ctr"/>
          <a:lstStyle/>
          <a:p>
            <a:pPr indent="0" marL="0">
              <a:buNone/>
            </a:pPr>
            <a:r>
              <a:rPr lang="en-US" sz="1000" dirty="0">
                <a:solidFill>
                  <a:srgbClr val="7B8579"/>
                </a:solidFill>
                <a:latin typeface="Calibri" pitchFamily="34" charset="0"/>
                <a:ea typeface="Calibri" pitchFamily="34" charset="-122"/>
                <a:cs typeface="Calibri" pitchFamily="34" charset="-120"/>
              </a:rPr>
              <a:t>Slide 3 of 7</a:t>
            </a:r>
            <a:endParaRPr lang="en-US" sz="1000" dirty="0"/>
          </a:p>
        </p:txBody>
      </p:sp>
      <p:sp>
        <p:nvSpPr>
          <p:cNvPr id="25" name="Oval 24"/>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0149840" y="182880"/>
            <a:ext cx="1874519" cy="384048"/>
          </a:xfrm>
          <a:prstGeom prst="rect">
            <a:avLst/>
          </a:prstGeom>
          <a:noFill/>
        </p:spPr>
        <p:txBody>
          <a:bodyPr wrap="none" tIns="0" bIns="0" lIns="0" rIns="0" anchor="ctr">
            <a:spAutoFit/>
          </a:bodyPr>
          <a:lstStyle/>
          <a:p>
            <a:r>
              <a:rPr sz="1100" b="1">
                <a:solidFill>
                  <a:srgbClr val="FFFFFF"/>
                </a:solidFill>
                <a:latin typeface="Georgia"/>
              </a:rPr>
              <a:t>PETER GALLOWAY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2F5EE"/>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6B9080"/>
          </a:solidFill>
          <a:ln w="12700">
            <a:solidFill>
              <a:srgbClr val="6B9080"/>
            </a:solidFill>
            <a:prstDash val="solid"/>
          </a:ln>
        </p:spPr>
      </p:sp>
      <p:sp>
        <p:nvSpPr>
          <p:cNvPr id="3" name="Text 1"/>
          <p:cNvSpPr/>
          <p:nvPr/>
        </p:nvSpPr>
        <p:spPr>
          <a:xfrm>
            <a:off x="777240" y="502920"/>
            <a:ext cx="5486400" cy="365760"/>
          </a:xfrm>
          <a:prstGeom prst="rect">
            <a:avLst/>
          </a:prstGeom>
          <a:noFill/>
          <a:ln/>
        </p:spPr>
        <p:txBody>
          <a:bodyPr wrap="square" lIns="0" tIns="0" rIns="0" bIns="0" rtlCol="0" anchor="ctr"/>
          <a:lstStyle/>
          <a:p>
            <a:pPr indent="0" marL="0">
              <a:buNone/>
            </a:pPr>
            <a:r>
              <a:rPr lang="en-US" sz="1200" b="1" spc="600" kern="0" dirty="0">
                <a:solidFill>
                  <a:srgbClr val="6B9080"/>
                </a:solidFill>
                <a:latin typeface="Calibri" pitchFamily="34" charset="0"/>
                <a:ea typeface="Calibri" pitchFamily="34" charset="-122"/>
                <a:cs typeface="Calibri" pitchFamily="34" charset="-120"/>
              </a:rPr>
              <a:t>THE WRONG QUESTION</a:t>
            </a:r>
            <a:endParaRPr lang="en-US" sz="1200" dirty="0"/>
          </a:p>
        </p:txBody>
      </p:sp>
      <p:sp>
        <p:nvSpPr>
          <p:cNvPr id="4" name="Text 2"/>
          <p:cNvSpPr/>
          <p:nvPr/>
        </p:nvSpPr>
        <p:spPr>
          <a:xfrm>
            <a:off x="777240" y="914400"/>
            <a:ext cx="11155680" cy="868680"/>
          </a:xfrm>
          <a:prstGeom prst="rect">
            <a:avLst/>
          </a:prstGeom>
          <a:noFill/>
          <a:ln/>
        </p:spPr>
        <p:txBody>
          <a:bodyPr wrap="square" lIns="0" tIns="0" rIns="0" bIns="0" rtlCol="0" anchor="ctr"/>
          <a:lstStyle/>
          <a:p>
            <a:pPr indent="0" marL="0">
              <a:buNone/>
            </a:pPr>
            <a:r>
              <a:rPr lang="en-US" sz="3200" b="1" dirty="0">
                <a:solidFill>
                  <a:srgbClr val="0E1812"/>
                </a:solidFill>
                <a:latin typeface="Calibri" pitchFamily="34" charset="0"/>
                <a:ea typeface="Calibri" pitchFamily="34" charset="-122"/>
                <a:cs typeface="Calibri" pitchFamily="34" charset="-120"/>
              </a:rPr>
              <a:t>“How much are we using AI?”</a:t>
            </a:r>
            <a:endParaRPr lang="en-US" sz="3200" dirty="0"/>
          </a:p>
        </p:txBody>
      </p:sp>
      <p:sp>
        <p:nvSpPr>
          <p:cNvPr id="5" name="Text 3"/>
          <p:cNvSpPr/>
          <p:nvPr/>
        </p:nvSpPr>
        <p:spPr>
          <a:xfrm>
            <a:off x="777240" y="1783080"/>
            <a:ext cx="11155680" cy="640080"/>
          </a:xfrm>
          <a:prstGeom prst="rect">
            <a:avLst/>
          </a:prstGeom>
          <a:noFill/>
          <a:ln/>
        </p:spPr>
        <p:txBody>
          <a:bodyPr wrap="square" lIns="0" tIns="0" rIns="0" bIns="0" rtlCol="0" anchor="ctr"/>
          <a:lstStyle/>
          <a:p>
            <a:pPr indent="0" marL="0">
              <a:buNone/>
            </a:pPr>
            <a:r>
              <a:rPr lang="en-US" sz="2000" i="1" dirty="0">
                <a:solidFill>
                  <a:srgbClr val="E8C547"/>
                </a:solidFill>
                <a:latin typeface="Calibri" pitchFamily="34" charset="0"/>
                <a:ea typeface="Calibri" pitchFamily="34" charset="-122"/>
                <a:cs typeface="Calibri" pitchFamily="34" charset="-120"/>
              </a:rPr>
              <a:t>— that's an input. The output is missing.</a:t>
            </a:r>
            <a:endParaRPr lang="en-US" sz="2000" dirty="0"/>
          </a:p>
        </p:txBody>
      </p:sp>
      <p:sp>
        <p:nvSpPr>
          <p:cNvPr id="6" name="Text 4"/>
          <p:cNvSpPr/>
          <p:nvPr/>
        </p:nvSpPr>
        <p:spPr>
          <a:xfrm>
            <a:off x="777240" y="2880360"/>
            <a:ext cx="6035040" cy="2286000"/>
          </a:xfrm>
          <a:prstGeom prst="rect">
            <a:avLst/>
          </a:prstGeom>
          <a:noFill/>
          <a:ln/>
        </p:spPr>
        <p:txBody>
          <a:bodyPr wrap="square" lIns="0" tIns="0" rIns="0" bIns="0" rtlCol="0" anchor="t"/>
          <a:lstStyle/>
          <a:p>
            <a:pPr indent="0" marL="0">
              <a:spcAft>
                <a:spcPts val="800"/>
              </a:spcAft>
              <a:buNone/>
            </a:pPr>
            <a:r>
              <a:rPr lang="en-US" sz="1600" dirty="0">
                <a:solidFill>
                  <a:srgbClr val="0E1812"/>
                </a:solidFill>
                <a:latin typeface="Calibri" pitchFamily="34" charset="0"/>
                <a:ea typeface="Calibri" pitchFamily="34" charset="-122"/>
                <a:cs typeface="Calibri" pitchFamily="34" charset="-120"/>
              </a:rPr>
              <a:t>Usage is the cost. Outcomes are the value. Optimizing for usage tells you nothing about whether the program is working.</a:t>
            </a:r>
            <a:endParaRPr lang="en-US" sz="1600" dirty="0"/>
          </a:p>
          <a:p>
            <a:pPr indent="0" marL="0">
              <a:spcAft>
                <a:spcPts val="800"/>
              </a:spcAft>
              <a:buNone/>
            </a:pPr>
            <a:endParaRPr lang="en-US" sz="1600" dirty="0"/>
          </a:p>
          <a:p>
            <a:pPr indent="0" marL="0">
              <a:spcAft>
                <a:spcPts val="800"/>
              </a:spcAft>
              <a:buNone/>
            </a:pPr>
            <a:r>
              <a:rPr lang="en-US" sz="1600" dirty="0">
                <a:solidFill>
                  <a:srgbClr val="0E1812"/>
                </a:solidFill>
                <a:latin typeface="Calibri" pitchFamily="34" charset="0"/>
                <a:ea typeface="Calibri" pitchFamily="34" charset="-122"/>
                <a:cs typeface="Calibri" pitchFamily="34" charset="-120"/>
              </a:rPr>
              <a:t>The right question is: what got done because of AI that wouldn't have happened otherwise?</a:t>
            </a:r>
            <a:endParaRPr lang="en-US" sz="1600" dirty="0"/>
          </a:p>
        </p:txBody>
      </p:sp>
      <p:sp>
        <p:nvSpPr>
          <p:cNvPr id="7" name="Shape 5"/>
          <p:cNvSpPr/>
          <p:nvPr/>
        </p:nvSpPr>
        <p:spPr>
          <a:xfrm>
            <a:off x="777240" y="5440680"/>
            <a:ext cx="6035040" cy="960120"/>
          </a:xfrm>
          <a:prstGeom prst="rect">
            <a:avLst/>
          </a:prstGeom>
          <a:solidFill>
            <a:srgbClr val="1B2820"/>
          </a:solidFill>
          <a:ln w="12700">
            <a:solidFill>
              <a:srgbClr val="A4C3A2"/>
            </a:solidFill>
            <a:prstDash val="solid"/>
          </a:ln>
        </p:spPr>
      </p:sp>
      <p:sp>
        <p:nvSpPr>
          <p:cNvPr id="8" name="Shape 6"/>
          <p:cNvSpPr/>
          <p:nvPr/>
        </p:nvSpPr>
        <p:spPr>
          <a:xfrm>
            <a:off x="777240" y="5440680"/>
            <a:ext cx="73152" cy="960120"/>
          </a:xfrm>
          <a:prstGeom prst="rect">
            <a:avLst/>
          </a:prstGeom>
          <a:solidFill>
            <a:srgbClr val="A4C3A2"/>
          </a:solidFill>
          <a:ln w="12700">
            <a:solidFill>
              <a:srgbClr val="A4C3A2"/>
            </a:solidFill>
            <a:prstDash val="solid"/>
          </a:ln>
        </p:spPr>
      </p:sp>
      <p:sp>
        <p:nvSpPr>
          <p:cNvPr id="9" name="Text 7"/>
          <p:cNvSpPr/>
          <p:nvPr/>
        </p:nvSpPr>
        <p:spPr>
          <a:xfrm>
            <a:off x="1051560" y="5504688"/>
            <a:ext cx="5715000" cy="868680"/>
          </a:xfrm>
          <a:prstGeom prst="rect">
            <a:avLst/>
          </a:prstGeom>
          <a:noFill/>
          <a:ln/>
        </p:spPr>
        <p:txBody>
          <a:bodyPr wrap="square" lIns="0" tIns="0" rIns="0" bIns="0" rtlCol="0" anchor="ctr"/>
          <a:lstStyle/>
          <a:p>
            <a:pPr indent="0" marL="0">
              <a:buNone/>
            </a:pPr>
            <a:r>
              <a:rPr lang="en-US" sz="1500" b="1" dirty="0">
                <a:solidFill>
                  <a:srgbClr val="A4C3A2"/>
                </a:solidFill>
                <a:latin typeface="Calibri" pitchFamily="34" charset="0"/>
                <a:ea typeface="Calibri" pitchFamily="34" charset="-122"/>
                <a:cs typeface="Calibri" pitchFamily="34" charset="-120"/>
              </a:rPr>
              <a:t>Stop counting tokens. Start counting what shipped.</a:t>
            </a:r>
            <a:endParaRPr lang="en-US" sz="1500" dirty="0"/>
          </a:p>
        </p:txBody>
      </p:sp>
      <p:sp>
        <p:nvSpPr>
          <p:cNvPr id="10" name="Shape 8"/>
          <p:cNvSpPr/>
          <p:nvPr/>
        </p:nvSpPr>
        <p:spPr>
          <a:xfrm>
            <a:off x="7589520" y="2880360"/>
            <a:ext cx="3840480" cy="1691640"/>
          </a:xfrm>
          <a:prstGeom prst="rect">
            <a:avLst/>
          </a:prstGeom>
          <a:solidFill>
            <a:srgbClr val="FFFFFF"/>
          </a:solidFill>
          <a:ln w="12700">
            <a:solidFill>
              <a:srgbClr val="DDDDE0"/>
            </a:solidFill>
            <a:prstDash val="solid"/>
          </a:ln>
          <a:effectLst>
            <a:outerShdw sx="100000" sy="100000" kx="0" ky="0" algn="bl" rotWithShape="0" blurRad="127000" dist="25400" dir="8100000">
              <a:srgbClr val="1B2820">
                <a:alpha val="8000"/>
              </a:srgbClr>
            </a:outerShdw>
          </a:effectLst>
        </p:spPr>
      </p:sp>
      <p:sp>
        <p:nvSpPr>
          <p:cNvPr id="11" name="Shape 9"/>
          <p:cNvSpPr/>
          <p:nvPr/>
        </p:nvSpPr>
        <p:spPr>
          <a:xfrm>
            <a:off x="7589520" y="2880360"/>
            <a:ext cx="3840480" cy="73152"/>
          </a:xfrm>
          <a:prstGeom prst="rect">
            <a:avLst/>
          </a:prstGeom>
          <a:solidFill>
            <a:srgbClr val="D9534F"/>
          </a:solidFill>
          <a:ln w="12700">
            <a:solidFill>
              <a:srgbClr val="D9534F"/>
            </a:solidFill>
            <a:prstDash val="solid"/>
          </a:ln>
        </p:spPr>
      </p:sp>
      <p:pic>
        <p:nvPicPr>
          <p:cNvPr id="12" name="Image 0" descr="preencoded.png">    </p:cNvPr>
          <p:cNvPicPr>
            <a:picLocks noChangeAspect="1"/>
          </p:cNvPicPr>
          <p:nvPr/>
        </p:nvPicPr>
        <p:blipFill>
          <a:blip r:embed="rId1"/>
          <a:stretch>
            <a:fillRect/>
          </a:stretch>
        </p:blipFill>
        <p:spPr>
          <a:xfrm>
            <a:off x="7863840" y="3154680"/>
            <a:ext cx="502920" cy="502920"/>
          </a:xfrm>
          <a:prstGeom prst="rect">
            <a:avLst/>
          </a:prstGeom>
        </p:spPr>
      </p:pic>
      <p:sp>
        <p:nvSpPr>
          <p:cNvPr id="13" name="Text 10"/>
          <p:cNvSpPr/>
          <p:nvPr/>
        </p:nvSpPr>
        <p:spPr>
          <a:xfrm>
            <a:off x="8503920" y="3172968"/>
            <a:ext cx="2743200" cy="365760"/>
          </a:xfrm>
          <a:prstGeom prst="rect">
            <a:avLst/>
          </a:prstGeom>
          <a:noFill/>
          <a:ln/>
        </p:spPr>
        <p:txBody>
          <a:bodyPr wrap="square" lIns="0" tIns="0" rIns="0" bIns="0" rtlCol="0" anchor="ctr"/>
          <a:lstStyle/>
          <a:p>
            <a:pPr indent="0" marL="0">
              <a:buNone/>
            </a:pPr>
            <a:r>
              <a:rPr lang="en-US" sz="1200" b="1" spc="500" kern="0" dirty="0">
                <a:solidFill>
                  <a:srgbClr val="D9534F"/>
                </a:solidFill>
                <a:latin typeface="Calibri" pitchFamily="34" charset="0"/>
                <a:ea typeface="Calibri" pitchFamily="34" charset="-122"/>
                <a:cs typeface="Calibri" pitchFamily="34" charset="-120"/>
              </a:rPr>
              <a:t>ACTIVITY METRICS</a:t>
            </a:r>
            <a:endParaRPr lang="en-US" sz="1200" dirty="0"/>
          </a:p>
        </p:txBody>
      </p:sp>
      <p:sp>
        <p:nvSpPr>
          <p:cNvPr id="14" name="Text 11"/>
          <p:cNvSpPr/>
          <p:nvPr/>
        </p:nvSpPr>
        <p:spPr>
          <a:xfrm>
            <a:off x="7863840" y="3749040"/>
            <a:ext cx="3291840" cy="777240"/>
          </a:xfrm>
          <a:prstGeom prst="rect">
            <a:avLst/>
          </a:prstGeom>
          <a:noFill/>
          <a:ln/>
        </p:spPr>
        <p:txBody>
          <a:bodyPr wrap="square" lIns="0" tIns="0" rIns="0" bIns="0" rtlCol="0" anchor="t"/>
          <a:lstStyle/>
          <a:p>
            <a:pPr indent="0" marL="0">
              <a:buNone/>
            </a:pPr>
            <a:r>
              <a:rPr lang="en-US" sz="1300" dirty="0">
                <a:solidFill>
                  <a:srgbClr val="0E1812"/>
                </a:solidFill>
                <a:latin typeface="Calibri" pitchFamily="34" charset="0"/>
                <a:ea typeface="Calibri" pitchFamily="34" charset="-122"/>
                <a:cs typeface="Calibri" pitchFamily="34" charset="-120"/>
              </a:rPr>
              <a:t>10K sessions, 80% adoption, 12 min average. Looks great. Says nothing about value.</a:t>
            </a:r>
            <a:endParaRPr lang="en-US" sz="1300" dirty="0"/>
          </a:p>
        </p:txBody>
      </p:sp>
      <p:sp>
        <p:nvSpPr>
          <p:cNvPr id="15" name="Shape 12"/>
          <p:cNvSpPr/>
          <p:nvPr/>
        </p:nvSpPr>
        <p:spPr>
          <a:xfrm>
            <a:off x="7589520" y="4709160"/>
            <a:ext cx="3840480" cy="1691640"/>
          </a:xfrm>
          <a:prstGeom prst="rect">
            <a:avLst/>
          </a:prstGeom>
          <a:solidFill>
            <a:srgbClr val="FFFFFF"/>
          </a:solidFill>
          <a:ln w="12700">
            <a:solidFill>
              <a:srgbClr val="DDDDE0"/>
            </a:solidFill>
            <a:prstDash val="solid"/>
          </a:ln>
          <a:effectLst>
            <a:outerShdw sx="100000" sy="100000" kx="0" ky="0" algn="bl" rotWithShape="0" blurRad="127000" dist="25400" dir="8100000">
              <a:srgbClr val="1B2820">
                <a:alpha val="8000"/>
              </a:srgbClr>
            </a:outerShdw>
          </a:effectLst>
        </p:spPr>
      </p:sp>
      <p:sp>
        <p:nvSpPr>
          <p:cNvPr id="16" name="Shape 13"/>
          <p:cNvSpPr/>
          <p:nvPr/>
        </p:nvSpPr>
        <p:spPr>
          <a:xfrm>
            <a:off x="7589520" y="4709160"/>
            <a:ext cx="3840480" cy="73152"/>
          </a:xfrm>
          <a:prstGeom prst="rect">
            <a:avLst/>
          </a:prstGeom>
          <a:solidFill>
            <a:srgbClr val="52B788"/>
          </a:solidFill>
          <a:ln w="12700">
            <a:solidFill>
              <a:srgbClr val="52B788"/>
            </a:solidFill>
            <a:prstDash val="solid"/>
          </a:ln>
        </p:spPr>
      </p:sp>
      <p:pic>
        <p:nvPicPr>
          <p:cNvPr id="17" name="Image 1" descr="preencoded.png">    </p:cNvPr>
          <p:cNvPicPr>
            <a:picLocks noChangeAspect="1"/>
          </p:cNvPicPr>
          <p:nvPr/>
        </p:nvPicPr>
        <p:blipFill>
          <a:blip r:embed="rId2"/>
          <a:stretch>
            <a:fillRect/>
          </a:stretch>
        </p:blipFill>
        <p:spPr>
          <a:xfrm>
            <a:off x="7863840" y="4983480"/>
            <a:ext cx="502920" cy="502920"/>
          </a:xfrm>
          <a:prstGeom prst="rect">
            <a:avLst/>
          </a:prstGeom>
        </p:spPr>
      </p:pic>
      <p:sp>
        <p:nvSpPr>
          <p:cNvPr id="18" name="Text 14"/>
          <p:cNvSpPr/>
          <p:nvPr/>
        </p:nvSpPr>
        <p:spPr>
          <a:xfrm>
            <a:off x="8503920" y="5001768"/>
            <a:ext cx="2743200" cy="365760"/>
          </a:xfrm>
          <a:prstGeom prst="rect">
            <a:avLst/>
          </a:prstGeom>
          <a:noFill/>
          <a:ln/>
        </p:spPr>
        <p:txBody>
          <a:bodyPr wrap="square" lIns="0" tIns="0" rIns="0" bIns="0" rtlCol="0" anchor="ctr"/>
          <a:lstStyle/>
          <a:p>
            <a:pPr indent="0" marL="0">
              <a:buNone/>
            </a:pPr>
            <a:r>
              <a:rPr lang="en-US" sz="1200" b="1" spc="500" kern="0" dirty="0">
                <a:solidFill>
                  <a:srgbClr val="52B788"/>
                </a:solidFill>
                <a:latin typeface="Calibri" pitchFamily="34" charset="0"/>
                <a:ea typeface="Calibri" pitchFamily="34" charset="-122"/>
                <a:cs typeface="Calibri" pitchFamily="34" charset="-120"/>
              </a:rPr>
              <a:t>OUTCOME METRICS</a:t>
            </a:r>
            <a:endParaRPr lang="en-US" sz="1200" dirty="0"/>
          </a:p>
        </p:txBody>
      </p:sp>
      <p:sp>
        <p:nvSpPr>
          <p:cNvPr id="19" name="Text 15"/>
          <p:cNvSpPr/>
          <p:nvPr/>
        </p:nvSpPr>
        <p:spPr>
          <a:xfrm>
            <a:off x="7863840" y="5577840"/>
            <a:ext cx="3291840" cy="777240"/>
          </a:xfrm>
          <a:prstGeom prst="rect">
            <a:avLst/>
          </a:prstGeom>
          <a:noFill/>
          <a:ln/>
        </p:spPr>
        <p:txBody>
          <a:bodyPr wrap="square" lIns="0" tIns="0" rIns="0" bIns="0" rtlCol="0" anchor="t"/>
          <a:lstStyle/>
          <a:p>
            <a:pPr indent="0" marL="0">
              <a:buNone/>
            </a:pPr>
            <a:r>
              <a:rPr lang="en-US" sz="1300" dirty="0">
                <a:solidFill>
                  <a:srgbClr val="0E1812"/>
                </a:solidFill>
                <a:latin typeface="Calibri" pitchFamily="34" charset="0"/>
                <a:ea typeface="Calibri" pitchFamily="34" charset="-122"/>
                <a:cs typeface="Calibri" pitchFamily="34" charset="-120"/>
              </a:rPr>
              <a:t>14 contracts shipped, 200 analyst hours freed, 3 launches sped up 4 weeks each. Real numbers.</a:t>
            </a:r>
            <a:endParaRPr lang="en-US" sz="1300" dirty="0"/>
          </a:p>
        </p:txBody>
      </p:sp>
      <p:sp>
        <p:nvSpPr>
          <p:cNvPr id="20" name="Text 16"/>
          <p:cNvSpPr/>
          <p:nvPr/>
        </p:nvSpPr>
        <p:spPr>
          <a:xfrm>
            <a:off x="777240" y="6629400"/>
            <a:ext cx="10972800" cy="228600"/>
          </a:xfrm>
          <a:prstGeom prst="rect">
            <a:avLst/>
          </a:prstGeom>
          <a:noFill/>
          <a:ln/>
        </p:spPr>
        <p:txBody>
          <a:bodyPr wrap="square" lIns="0" tIns="0" rIns="0" bIns="0" rtlCol="0" anchor="ctr"/>
          <a:lstStyle/>
          <a:p>
            <a:pPr indent="0" marL="0">
              <a:buNone/>
            </a:pPr>
            <a:r>
              <a:rPr lang="en-US" sz="1000" dirty="0">
                <a:solidFill>
                  <a:srgbClr val="7B8579"/>
                </a:solidFill>
                <a:latin typeface="Calibri" pitchFamily="34" charset="0"/>
                <a:ea typeface="Calibri" pitchFamily="34" charset="-122"/>
                <a:cs typeface="Calibri" pitchFamily="34" charset="-120"/>
              </a:rPr>
              <a:t>Slide 4 of 7</a:t>
            </a:r>
            <a:endParaRPr lang="en-US" sz="1000" dirty="0"/>
          </a:p>
        </p:txBody>
      </p:sp>
      <p:sp>
        <p:nvSpPr>
          <p:cNvPr id="21" name="Oval 20"/>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10149840" y="182880"/>
            <a:ext cx="1874519" cy="384048"/>
          </a:xfrm>
          <a:prstGeom prst="rect">
            <a:avLst/>
          </a:prstGeom>
          <a:noFill/>
        </p:spPr>
        <p:txBody>
          <a:bodyPr wrap="none" tIns="0" bIns="0" lIns="0" rIns="0" anchor="ctr">
            <a:spAutoFit/>
          </a:bodyPr>
          <a:lstStyle/>
          <a:p>
            <a:r>
              <a:rPr sz="1100" b="1">
                <a:solidFill>
                  <a:srgbClr val="0F1116"/>
                </a:solidFill>
                <a:latin typeface="Georgia"/>
              </a:rPr>
              <a:t>PETER GALLOWAY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B2820"/>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6B9080"/>
          </a:solidFill>
          <a:ln w="12700">
            <a:solidFill>
              <a:srgbClr val="6B9080"/>
            </a:solidFill>
            <a:prstDash val="solid"/>
          </a:ln>
        </p:spPr>
      </p:sp>
      <p:sp>
        <p:nvSpPr>
          <p:cNvPr id="3" name="Text 1"/>
          <p:cNvSpPr/>
          <p:nvPr/>
        </p:nvSpPr>
        <p:spPr>
          <a:xfrm>
            <a:off x="777240" y="548640"/>
            <a:ext cx="7315200" cy="365760"/>
          </a:xfrm>
          <a:prstGeom prst="rect">
            <a:avLst/>
          </a:prstGeom>
          <a:noFill/>
          <a:ln/>
        </p:spPr>
        <p:txBody>
          <a:bodyPr wrap="square" lIns="0" tIns="0" rIns="0" bIns="0" rtlCol="0" anchor="ctr"/>
          <a:lstStyle/>
          <a:p>
            <a:pPr indent="0" marL="0">
              <a:buNone/>
            </a:pPr>
            <a:r>
              <a:rPr lang="en-US" sz="1200" b="1" spc="600" kern="0" dirty="0">
                <a:solidFill>
                  <a:srgbClr val="A4C3A2"/>
                </a:solidFill>
                <a:latin typeface="Calibri" pitchFamily="34" charset="0"/>
                <a:ea typeface="Calibri" pitchFamily="34" charset="-122"/>
                <a:cs typeface="Calibri" pitchFamily="34" charset="-120"/>
              </a:rPr>
              <a:t>THE MATH THAT MATTERS</a:t>
            </a:r>
            <a:endParaRPr lang="en-US" sz="1200" dirty="0"/>
          </a:p>
        </p:txBody>
      </p:sp>
      <p:sp>
        <p:nvSpPr>
          <p:cNvPr id="4" name="Text 2"/>
          <p:cNvSpPr/>
          <p:nvPr/>
        </p:nvSpPr>
        <p:spPr>
          <a:xfrm>
            <a:off x="777240" y="960120"/>
            <a:ext cx="10972800" cy="868680"/>
          </a:xfrm>
          <a:prstGeom prst="rect">
            <a:avLst/>
          </a:prstGeom>
          <a:noFill/>
          <a:ln/>
        </p:spPr>
        <p:txBody>
          <a:bodyPr wrap="square" lIns="0" tIns="0" rIns="0" bIns="0" rtlCol="0" anchor="ctr"/>
          <a:lstStyle/>
          <a:p>
            <a:pPr indent="0" marL="0">
              <a:buNone/>
            </a:pPr>
            <a:r>
              <a:rPr lang="en-US" sz="3200" b="1" dirty="0">
                <a:solidFill>
                  <a:srgbClr val="FFFFFF"/>
                </a:solidFill>
                <a:latin typeface="Calibri" pitchFamily="34" charset="0"/>
                <a:ea typeface="Calibri" pitchFamily="34" charset="-122"/>
                <a:cs typeface="Calibri" pitchFamily="34" charset="-120"/>
              </a:rPr>
              <a:t>Two reports. Same program.</a:t>
            </a:r>
            <a:endParaRPr lang="en-US" sz="3200" dirty="0"/>
          </a:p>
        </p:txBody>
      </p:sp>
      <p:sp>
        <p:nvSpPr>
          <p:cNvPr id="5" name="Text 3"/>
          <p:cNvSpPr/>
          <p:nvPr/>
        </p:nvSpPr>
        <p:spPr>
          <a:xfrm>
            <a:off x="777240" y="1783080"/>
            <a:ext cx="10972800" cy="777240"/>
          </a:xfrm>
          <a:prstGeom prst="rect">
            <a:avLst/>
          </a:prstGeom>
          <a:noFill/>
          <a:ln/>
        </p:spPr>
        <p:txBody>
          <a:bodyPr wrap="square" lIns="0" tIns="0" rIns="0" bIns="0" rtlCol="0" anchor="ctr"/>
          <a:lstStyle/>
          <a:p>
            <a:pPr indent="0" marL="0">
              <a:buNone/>
            </a:pPr>
            <a:r>
              <a:rPr lang="en-US" sz="2400" i="1" dirty="0">
                <a:solidFill>
                  <a:srgbClr val="A4C3A2"/>
                </a:solidFill>
                <a:latin typeface="Calibri" pitchFamily="34" charset="0"/>
                <a:ea typeface="Calibri" pitchFamily="34" charset="-122"/>
                <a:cs typeface="Calibri" pitchFamily="34" charset="-120"/>
              </a:rPr>
              <a:t>Which one tells leadership what they need?</a:t>
            </a:r>
            <a:endParaRPr lang="en-US" sz="2400" dirty="0"/>
          </a:p>
        </p:txBody>
      </p:sp>
      <p:sp>
        <p:nvSpPr>
          <p:cNvPr id="6" name="Shape 4"/>
          <p:cNvSpPr/>
          <p:nvPr/>
        </p:nvSpPr>
        <p:spPr>
          <a:xfrm>
            <a:off x="777240" y="2926080"/>
            <a:ext cx="5349240" cy="3291840"/>
          </a:xfrm>
          <a:prstGeom prst="rect">
            <a:avLst/>
          </a:prstGeom>
          <a:solidFill>
            <a:srgbClr val="283B32"/>
          </a:solidFill>
          <a:ln w="12700">
            <a:solidFill>
              <a:srgbClr val="364A3F"/>
            </a:solidFill>
            <a:prstDash val="solid"/>
          </a:ln>
        </p:spPr>
      </p:sp>
      <p:sp>
        <p:nvSpPr>
          <p:cNvPr id="7" name="Shape 5"/>
          <p:cNvSpPr/>
          <p:nvPr/>
        </p:nvSpPr>
        <p:spPr>
          <a:xfrm>
            <a:off x="777240" y="2926080"/>
            <a:ext cx="5349240" cy="91440"/>
          </a:xfrm>
          <a:prstGeom prst="rect">
            <a:avLst/>
          </a:prstGeom>
          <a:solidFill>
            <a:srgbClr val="D9534F"/>
          </a:solidFill>
          <a:ln w="12700">
            <a:solidFill>
              <a:srgbClr val="D9534F"/>
            </a:solidFill>
            <a:prstDash val="solid"/>
          </a:ln>
        </p:spPr>
      </p:sp>
      <p:sp>
        <p:nvSpPr>
          <p:cNvPr id="8" name="Shape 6"/>
          <p:cNvSpPr/>
          <p:nvPr/>
        </p:nvSpPr>
        <p:spPr>
          <a:xfrm>
            <a:off x="1051560" y="3291840"/>
            <a:ext cx="914400" cy="914400"/>
          </a:xfrm>
          <a:prstGeom prst="ellipse">
            <a:avLst/>
          </a:prstGeom>
          <a:solidFill>
            <a:srgbClr val="D9534F"/>
          </a:solidFill>
          <a:ln w="12700">
            <a:solidFill>
              <a:srgbClr val="D9534F"/>
            </a:solidFill>
            <a:prstDash val="solid"/>
          </a:ln>
        </p:spPr>
      </p:sp>
      <p:pic>
        <p:nvPicPr>
          <p:cNvPr id="9" name="Image 0" descr="preencoded.png">    </p:cNvPr>
          <p:cNvPicPr>
            <a:picLocks noChangeAspect="1"/>
          </p:cNvPicPr>
          <p:nvPr/>
        </p:nvPicPr>
        <p:blipFill>
          <a:blip r:embed="rId1"/>
          <a:stretch>
            <a:fillRect/>
          </a:stretch>
        </p:blipFill>
        <p:spPr>
          <a:xfrm>
            <a:off x="1207008" y="3447288"/>
            <a:ext cx="603504" cy="603504"/>
          </a:xfrm>
          <a:prstGeom prst="rect">
            <a:avLst/>
          </a:prstGeom>
        </p:spPr>
      </p:pic>
      <p:sp>
        <p:nvSpPr>
          <p:cNvPr id="10" name="Text 7"/>
          <p:cNvSpPr/>
          <p:nvPr/>
        </p:nvSpPr>
        <p:spPr>
          <a:xfrm>
            <a:off x="2194560" y="3383280"/>
            <a:ext cx="3794760" cy="365760"/>
          </a:xfrm>
          <a:prstGeom prst="rect">
            <a:avLst/>
          </a:prstGeom>
          <a:noFill/>
          <a:ln/>
        </p:spPr>
        <p:txBody>
          <a:bodyPr wrap="square" lIns="0" tIns="0" rIns="0" bIns="0" rtlCol="0" anchor="ctr"/>
          <a:lstStyle/>
          <a:p>
            <a:pPr indent="0" marL="0">
              <a:buNone/>
            </a:pPr>
            <a:r>
              <a:rPr lang="en-US" sz="1300" b="1" spc="500" kern="0" dirty="0">
                <a:solidFill>
                  <a:srgbClr val="A4C3A2"/>
                </a:solidFill>
                <a:latin typeface="Calibri" pitchFamily="34" charset="0"/>
                <a:ea typeface="Calibri" pitchFamily="34" charset="-122"/>
                <a:cs typeface="Calibri" pitchFamily="34" charset="-120"/>
              </a:rPr>
              <a:t>USAGE REPORT</a:t>
            </a:r>
            <a:endParaRPr lang="en-US" sz="1300" dirty="0"/>
          </a:p>
        </p:txBody>
      </p:sp>
      <p:sp>
        <p:nvSpPr>
          <p:cNvPr id="11" name="Text 8"/>
          <p:cNvSpPr/>
          <p:nvPr/>
        </p:nvSpPr>
        <p:spPr>
          <a:xfrm>
            <a:off x="2194560" y="3703320"/>
            <a:ext cx="3794760" cy="502920"/>
          </a:xfrm>
          <a:prstGeom prst="rect">
            <a:avLst/>
          </a:prstGeom>
          <a:noFill/>
          <a:ln/>
        </p:spPr>
        <p:txBody>
          <a:bodyPr wrap="square" lIns="0" tIns="0" rIns="0" bIns="0" rtlCol="0" anchor="ctr"/>
          <a:lstStyle/>
          <a:p>
            <a:pPr indent="0" marL="0">
              <a:buNone/>
            </a:pPr>
            <a:r>
              <a:rPr lang="en-US" sz="2400" b="1" dirty="0">
                <a:solidFill>
                  <a:srgbClr val="FFFFFF"/>
                </a:solidFill>
                <a:latin typeface="Calibri" pitchFamily="34" charset="0"/>
                <a:ea typeface="Calibri" pitchFamily="34" charset="-122"/>
                <a:cs typeface="Calibri" pitchFamily="34" charset="-120"/>
              </a:rPr>
              <a:t>Activity</a:t>
            </a:r>
            <a:endParaRPr lang="en-US" sz="2400" dirty="0"/>
          </a:p>
        </p:txBody>
      </p:sp>
      <p:sp>
        <p:nvSpPr>
          <p:cNvPr id="12" name="Text 9"/>
          <p:cNvSpPr/>
          <p:nvPr/>
        </p:nvSpPr>
        <p:spPr>
          <a:xfrm>
            <a:off x="2194560" y="4206240"/>
            <a:ext cx="3794760" cy="320040"/>
          </a:xfrm>
          <a:prstGeom prst="rect">
            <a:avLst/>
          </a:prstGeom>
          <a:noFill/>
          <a:ln/>
        </p:spPr>
        <p:txBody>
          <a:bodyPr wrap="square" lIns="0" tIns="0" rIns="0" bIns="0" rtlCol="0" anchor="ctr"/>
          <a:lstStyle/>
          <a:p>
            <a:pPr indent="0" marL="0">
              <a:buNone/>
            </a:pPr>
            <a:r>
              <a:rPr lang="en-US" sz="1200" i="1" dirty="0">
                <a:solidFill>
                  <a:srgbClr val="7B8579"/>
                </a:solidFill>
                <a:latin typeface="Calibri" pitchFamily="34" charset="0"/>
                <a:ea typeface="Calibri" pitchFamily="34" charset="-122"/>
                <a:cs typeface="Calibri" pitchFamily="34" charset="-120"/>
              </a:rPr>
              <a:t>Looks rigorous. Decides nothing.</a:t>
            </a:r>
            <a:endParaRPr lang="en-US" sz="1200" dirty="0"/>
          </a:p>
        </p:txBody>
      </p:sp>
      <p:sp>
        <p:nvSpPr>
          <p:cNvPr id="13" name="Text 10"/>
          <p:cNvSpPr/>
          <p:nvPr/>
        </p:nvSpPr>
        <p:spPr>
          <a:xfrm>
            <a:off x="1051560" y="4709160"/>
            <a:ext cx="4983480" cy="1097280"/>
          </a:xfrm>
          <a:prstGeom prst="rect">
            <a:avLst/>
          </a:prstGeom>
          <a:noFill/>
          <a:ln/>
        </p:spPr>
        <p:txBody>
          <a:bodyPr wrap="square" lIns="0" tIns="0" rIns="0" bIns="0" rtlCol="0" anchor="t"/>
          <a:lstStyle/>
          <a:p>
            <a:pPr marL="342900" indent="-342900">
              <a:spcAft>
                <a:spcPts val="400"/>
              </a:spcAft>
              <a:buSzPct val="100000"/>
              <a:buChar char="•"/>
            </a:pPr>
            <a:r>
              <a:rPr lang="en-US" sz="1300" dirty="0">
                <a:solidFill>
                  <a:srgbClr val="F2F5EE"/>
                </a:solidFill>
                <a:latin typeface="Calibri" pitchFamily="34" charset="0"/>
                <a:ea typeface="Calibri" pitchFamily="34" charset="-122"/>
                <a:cs typeface="Calibri" pitchFamily="34" charset="-120"/>
              </a:rPr>
              <a:t>80% adoption rate.</a:t>
            </a:r>
            <a:endParaRPr lang="en-US" sz="1300" dirty="0"/>
          </a:p>
          <a:p>
            <a:pPr marL="342900" indent="-342900">
              <a:spcAft>
                <a:spcPts val="400"/>
              </a:spcAft>
              <a:buSzPct val="100000"/>
              <a:buChar char="•"/>
            </a:pPr>
            <a:r>
              <a:rPr lang="en-US" sz="1300" dirty="0">
                <a:solidFill>
                  <a:srgbClr val="F2F5EE"/>
                </a:solidFill>
                <a:latin typeface="Calibri" pitchFamily="34" charset="0"/>
                <a:ea typeface="Calibri" pitchFamily="34" charset="-122"/>
                <a:cs typeface="Calibri" pitchFamily="34" charset="-120"/>
              </a:rPr>
              <a:t>12 min/user/day.</a:t>
            </a:r>
            <a:endParaRPr lang="en-US" sz="1300" dirty="0"/>
          </a:p>
          <a:p>
            <a:pPr marL="342900" indent="-342900">
              <a:spcAft>
                <a:spcPts val="400"/>
              </a:spcAft>
              <a:buSzPct val="100000"/>
              <a:buChar char="•"/>
            </a:pPr>
            <a:r>
              <a:rPr lang="en-US" sz="1300" dirty="0">
                <a:solidFill>
                  <a:srgbClr val="F2F5EE"/>
                </a:solidFill>
                <a:latin typeface="Calibri" pitchFamily="34" charset="0"/>
                <a:ea typeface="Calibri" pitchFamily="34" charset="-122"/>
                <a:cs typeface="Calibri" pitchFamily="34" charset="-120"/>
              </a:rPr>
              <a:t>10K sessions.</a:t>
            </a:r>
            <a:endParaRPr lang="en-US" sz="1300" dirty="0"/>
          </a:p>
          <a:p>
            <a:pPr marL="342900" indent="-342900">
              <a:spcAft>
                <a:spcPts val="400"/>
              </a:spcAft>
              <a:buSzPct val="100000"/>
              <a:buChar char="•"/>
            </a:pPr>
            <a:r>
              <a:rPr lang="en-US" sz="1300" dirty="0">
                <a:solidFill>
                  <a:srgbClr val="F2F5EE"/>
                </a:solidFill>
                <a:latin typeface="Calibri" pitchFamily="34" charset="0"/>
                <a:ea typeface="Calibri" pitchFamily="34" charset="-122"/>
                <a:cs typeface="Calibri" pitchFamily="34" charset="-120"/>
              </a:rPr>
              <a:t>Can't tell if it's working.</a:t>
            </a:r>
            <a:endParaRPr lang="en-US" sz="1300" dirty="0"/>
          </a:p>
        </p:txBody>
      </p:sp>
      <p:sp>
        <p:nvSpPr>
          <p:cNvPr id="14" name="Text 11"/>
          <p:cNvSpPr/>
          <p:nvPr/>
        </p:nvSpPr>
        <p:spPr>
          <a:xfrm>
            <a:off x="1051560" y="5806440"/>
            <a:ext cx="4983480" cy="320040"/>
          </a:xfrm>
          <a:prstGeom prst="rect">
            <a:avLst/>
          </a:prstGeom>
          <a:noFill/>
          <a:ln/>
        </p:spPr>
        <p:txBody>
          <a:bodyPr wrap="square" lIns="0" tIns="0" rIns="0" bIns="0" rtlCol="0" anchor="ctr"/>
          <a:lstStyle/>
          <a:p>
            <a:pPr indent="0" marL="0">
              <a:buNone/>
            </a:pPr>
            <a:r>
              <a:rPr lang="en-US" sz="1200" i="1" dirty="0">
                <a:solidFill>
                  <a:srgbClr val="D9534F"/>
                </a:solidFill>
                <a:latin typeface="Calibri" pitchFamily="34" charset="0"/>
                <a:ea typeface="Calibri" pitchFamily="34" charset="-122"/>
                <a:cs typeface="Calibri" pitchFamily="34" charset="-120"/>
              </a:rPr>
              <a:t>Pretty deck. No signal.</a:t>
            </a:r>
            <a:endParaRPr lang="en-US" sz="1200" dirty="0"/>
          </a:p>
        </p:txBody>
      </p:sp>
      <p:sp>
        <p:nvSpPr>
          <p:cNvPr id="15" name="Shape 12"/>
          <p:cNvSpPr/>
          <p:nvPr/>
        </p:nvSpPr>
        <p:spPr>
          <a:xfrm>
            <a:off x="6400800" y="2926080"/>
            <a:ext cx="5349240" cy="3291840"/>
          </a:xfrm>
          <a:prstGeom prst="rect">
            <a:avLst/>
          </a:prstGeom>
          <a:solidFill>
            <a:srgbClr val="283B32"/>
          </a:solidFill>
          <a:ln w="12700">
            <a:solidFill>
              <a:srgbClr val="364A3F"/>
            </a:solidFill>
            <a:prstDash val="solid"/>
          </a:ln>
        </p:spPr>
      </p:sp>
      <p:sp>
        <p:nvSpPr>
          <p:cNvPr id="16" name="Shape 13"/>
          <p:cNvSpPr/>
          <p:nvPr/>
        </p:nvSpPr>
        <p:spPr>
          <a:xfrm>
            <a:off x="6400800" y="2926080"/>
            <a:ext cx="5349240" cy="91440"/>
          </a:xfrm>
          <a:prstGeom prst="rect">
            <a:avLst/>
          </a:prstGeom>
          <a:solidFill>
            <a:srgbClr val="52B788"/>
          </a:solidFill>
          <a:ln w="12700">
            <a:solidFill>
              <a:srgbClr val="52B788"/>
            </a:solidFill>
            <a:prstDash val="solid"/>
          </a:ln>
        </p:spPr>
      </p:sp>
      <p:sp>
        <p:nvSpPr>
          <p:cNvPr id="17" name="Shape 14"/>
          <p:cNvSpPr/>
          <p:nvPr/>
        </p:nvSpPr>
        <p:spPr>
          <a:xfrm>
            <a:off x="6675120" y="3291840"/>
            <a:ext cx="914400" cy="914400"/>
          </a:xfrm>
          <a:prstGeom prst="ellipse">
            <a:avLst/>
          </a:prstGeom>
          <a:solidFill>
            <a:srgbClr val="52B788"/>
          </a:solidFill>
          <a:ln w="12700">
            <a:solidFill>
              <a:srgbClr val="52B788"/>
            </a:solidFill>
            <a:prstDash val="solid"/>
          </a:ln>
        </p:spPr>
      </p:sp>
      <p:pic>
        <p:nvPicPr>
          <p:cNvPr id="18" name="Image 1" descr="preencoded.png">    </p:cNvPr>
          <p:cNvPicPr>
            <a:picLocks noChangeAspect="1"/>
          </p:cNvPicPr>
          <p:nvPr/>
        </p:nvPicPr>
        <p:blipFill>
          <a:blip r:embed="rId2"/>
          <a:stretch>
            <a:fillRect/>
          </a:stretch>
        </p:blipFill>
        <p:spPr>
          <a:xfrm>
            <a:off x="6830568" y="3447288"/>
            <a:ext cx="603504" cy="603504"/>
          </a:xfrm>
          <a:prstGeom prst="rect">
            <a:avLst/>
          </a:prstGeom>
        </p:spPr>
      </p:pic>
      <p:sp>
        <p:nvSpPr>
          <p:cNvPr id="19" name="Text 15"/>
          <p:cNvSpPr/>
          <p:nvPr/>
        </p:nvSpPr>
        <p:spPr>
          <a:xfrm>
            <a:off x="7818120" y="3383280"/>
            <a:ext cx="3794760" cy="365760"/>
          </a:xfrm>
          <a:prstGeom prst="rect">
            <a:avLst/>
          </a:prstGeom>
          <a:noFill/>
          <a:ln/>
        </p:spPr>
        <p:txBody>
          <a:bodyPr wrap="square" lIns="0" tIns="0" rIns="0" bIns="0" rtlCol="0" anchor="ctr"/>
          <a:lstStyle/>
          <a:p>
            <a:pPr indent="0" marL="0">
              <a:buNone/>
            </a:pPr>
            <a:r>
              <a:rPr lang="en-US" sz="1300" b="1" spc="500" kern="0" dirty="0">
                <a:solidFill>
                  <a:srgbClr val="A4C3A2"/>
                </a:solidFill>
                <a:latin typeface="Calibri" pitchFamily="34" charset="0"/>
                <a:ea typeface="Calibri" pitchFamily="34" charset="-122"/>
                <a:cs typeface="Calibri" pitchFamily="34" charset="-120"/>
              </a:rPr>
              <a:t>OUTCOMES REPORT</a:t>
            </a:r>
            <a:endParaRPr lang="en-US" sz="1300" dirty="0"/>
          </a:p>
        </p:txBody>
      </p:sp>
      <p:sp>
        <p:nvSpPr>
          <p:cNvPr id="20" name="Text 16"/>
          <p:cNvSpPr/>
          <p:nvPr/>
        </p:nvSpPr>
        <p:spPr>
          <a:xfrm>
            <a:off x="7818120" y="3703320"/>
            <a:ext cx="3794760" cy="502920"/>
          </a:xfrm>
          <a:prstGeom prst="rect">
            <a:avLst/>
          </a:prstGeom>
          <a:noFill/>
          <a:ln/>
        </p:spPr>
        <p:txBody>
          <a:bodyPr wrap="square" lIns="0" tIns="0" rIns="0" bIns="0" rtlCol="0" anchor="ctr"/>
          <a:lstStyle/>
          <a:p>
            <a:pPr indent="0" marL="0">
              <a:buNone/>
            </a:pPr>
            <a:r>
              <a:rPr lang="en-US" sz="2400" b="1" dirty="0">
                <a:solidFill>
                  <a:srgbClr val="FFFFFF"/>
                </a:solidFill>
                <a:latin typeface="Calibri" pitchFamily="34" charset="0"/>
                <a:ea typeface="Calibri" pitchFamily="34" charset="-122"/>
                <a:cs typeface="Calibri" pitchFamily="34" charset="-120"/>
              </a:rPr>
              <a:t>Value</a:t>
            </a:r>
            <a:endParaRPr lang="en-US" sz="2400" dirty="0"/>
          </a:p>
        </p:txBody>
      </p:sp>
      <p:sp>
        <p:nvSpPr>
          <p:cNvPr id="21" name="Text 17"/>
          <p:cNvSpPr/>
          <p:nvPr/>
        </p:nvSpPr>
        <p:spPr>
          <a:xfrm>
            <a:off x="7818120" y="4206240"/>
            <a:ext cx="3794760" cy="320040"/>
          </a:xfrm>
          <a:prstGeom prst="rect">
            <a:avLst/>
          </a:prstGeom>
          <a:noFill/>
          <a:ln/>
        </p:spPr>
        <p:txBody>
          <a:bodyPr wrap="square" lIns="0" tIns="0" rIns="0" bIns="0" rtlCol="0" anchor="ctr"/>
          <a:lstStyle/>
          <a:p>
            <a:pPr indent="0" marL="0">
              <a:buNone/>
            </a:pPr>
            <a:r>
              <a:rPr lang="en-US" sz="1200" i="1" dirty="0">
                <a:solidFill>
                  <a:srgbClr val="7B8579"/>
                </a:solidFill>
                <a:latin typeface="Calibri" pitchFamily="34" charset="0"/>
                <a:ea typeface="Calibri" pitchFamily="34" charset="-122"/>
                <a:cs typeface="Calibri" pitchFamily="34" charset="-120"/>
              </a:rPr>
              <a:t>Harder to build. Worth the work.</a:t>
            </a:r>
            <a:endParaRPr lang="en-US" sz="1200" dirty="0"/>
          </a:p>
        </p:txBody>
      </p:sp>
      <p:sp>
        <p:nvSpPr>
          <p:cNvPr id="22" name="Text 18"/>
          <p:cNvSpPr/>
          <p:nvPr/>
        </p:nvSpPr>
        <p:spPr>
          <a:xfrm>
            <a:off x="6675120" y="4709160"/>
            <a:ext cx="4983480" cy="1097280"/>
          </a:xfrm>
          <a:prstGeom prst="rect">
            <a:avLst/>
          </a:prstGeom>
          <a:noFill/>
          <a:ln/>
        </p:spPr>
        <p:txBody>
          <a:bodyPr wrap="square" lIns="0" tIns="0" rIns="0" bIns="0" rtlCol="0" anchor="t"/>
          <a:lstStyle/>
          <a:p>
            <a:pPr marL="342900" indent="-342900">
              <a:spcAft>
                <a:spcPts val="400"/>
              </a:spcAft>
              <a:buSzPct val="100000"/>
              <a:buChar char="•"/>
            </a:pPr>
            <a:r>
              <a:rPr lang="en-US" sz="1300" dirty="0">
                <a:solidFill>
                  <a:srgbClr val="F2F5EE"/>
                </a:solidFill>
                <a:latin typeface="Calibri" pitchFamily="34" charset="0"/>
                <a:ea typeface="Calibri" pitchFamily="34" charset="-122"/>
                <a:cs typeface="Calibri" pitchFamily="34" charset="-120"/>
              </a:rPr>
              <a:t>14 contracts shipped that wouldn't have.</a:t>
            </a:r>
            <a:endParaRPr lang="en-US" sz="1300" dirty="0"/>
          </a:p>
          <a:p>
            <a:pPr marL="342900" indent="-342900">
              <a:spcAft>
                <a:spcPts val="400"/>
              </a:spcAft>
              <a:buSzPct val="100000"/>
              <a:buChar char="•"/>
            </a:pPr>
            <a:r>
              <a:rPr lang="en-US" sz="1300" dirty="0">
                <a:solidFill>
                  <a:srgbClr val="F2F5EE"/>
                </a:solidFill>
                <a:latin typeface="Calibri" pitchFamily="34" charset="0"/>
                <a:ea typeface="Calibri" pitchFamily="34" charset="-122"/>
                <a:cs typeface="Calibri" pitchFamily="34" charset="-120"/>
              </a:rPr>
              <a:t>200 hours of senior time freed.</a:t>
            </a:r>
            <a:endParaRPr lang="en-US" sz="1300" dirty="0"/>
          </a:p>
          <a:p>
            <a:pPr marL="342900" indent="-342900">
              <a:spcAft>
                <a:spcPts val="400"/>
              </a:spcAft>
              <a:buSzPct val="100000"/>
              <a:buChar char="•"/>
            </a:pPr>
            <a:r>
              <a:rPr lang="en-US" sz="1300" dirty="0">
                <a:solidFill>
                  <a:srgbClr val="F2F5EE"/>
                </a:solidFill>
                <a:latin typeface="Calibri" pitchFamily="34" charset="0"/>
                <a:ea typeface="Calibri" pitchFamily="34" charset="-122"/>
                <a:cs typeface="Calibri" pitchFamily="34" charset="-120"/>
              </a:rPr>
              <a:t>3 launches accelerated by 4 weeks.</a:t>
            </a:r>
            <a:endParaRPr lang="en-US" sz="1300" dirty="0"/>
          </a:p>
          <a:p>
            <a:pPr marL="342900" indent="-342900">
              <a:spcAft>
                <a:spcPts val="400"/>
              </a:spcAft>
              <a:buSzPct val="100000"/>
              <a:buChar char="•"/>
            </a:pPr>
            <a:r>
              <a:rPr lang="en-US" sz="1300" dirty="0">
                <a:solidFill>
                  <a:srgbClr val="F2F5EE"/>
                </a:solidFill>
                <a:latin typeface="Calibri" pitchFamily="34" charset="0"/>
                <a:ea typeface="Calibri" pitchFamily="34" charset="-122"/>
                <a:cs typeface="Calibri" pitchFamily="34" charset="-120"/>
              </a:rPr>
              <a:t>Clear case for next quarter's budget.</a:t>
            </a:r>
            <a:endParaRPr lang="en-US" sz="1300" dirty="0"/>
          </a:p>
        </p:txBody>
      </p:sp>
      <p:sp>
        <p:nvSpPr>
          <p:cNvPr id="23" name="Text 19"/>
          <p:cNvSpPr/>
          <p:nvPr/>
        </p:nvSpPr>
        <p:spPr>
          <a:xfrm>
            <a:off x="6675120" y="5806440"/>
            <a:ext cx="4983480" cy="320040"/>
          </a:xfrm>
          <a:prstGeom prst="rect">
            <a:avLst/>
          </a:prstGeom>
          <a:noFill/>
          <a:ln/>
        </p:spPr>
        <p:txBody>
          <a:bodyPr wrap="square" lIns="0" tIns="0" rIns="0" bIns="0" rtlCol="0" anchor="ctr"/>
          <a:lstStyle/>
          <a:p>
            <a:pPr indent="0" marL="0">
              <a:buNone/>
            </a:pPr>
            <a:r>
              <a:rPr lang="en-US" sz="1200" i="1" dirty="0">
                <a:solidFill>
                  <a:srgbClr val="52B788"/>
                </a:solidFill>
                <a:latin typeface="Calibri" pitchFamily="34" charset="0"/>
                <a:ea typeface="Calibri" pitchFamily="34" charset="-122"/>
                <a:cs typeface="Calibri" pitchFamily="34" charset="-120"/>
              </a:rPr>
              <a:t>Hard to build. Easy to defend.</a:t>
            </a:r>
            <a:endParaRPr lang="en-US" sz="1200" dirty="0"/>
          </a:p>
        </p:txBody>
      </p:sp>
      <p:sp>
        <p:nvSpPr>
          <p:cNvPr id="24" name="Text 20"/>
          <p:cNvSpPr/>
          <p:nvPr/>
        </p:nvSpPr>
        <p:spPr>
          <a:xfrm>
            <a:off x="777240" y="6629400"/>
            <a:ext cx="10972800" cy="228600"/>
          </a:xfrm>
          <a:prstGeom prst="rect">
            <a:avLst/>
          </a:prstGeom>
          <a:noFill/>
          <a:ln/>
        </p:spPr>
        <p:txBody>
          <a:bodyPr wrap="square" lIns="0" tIns="0" rIns="0" bIns="0" rtlCol="0" anchor="ctr"/>
          <a:lstStyle/>
          <a:p>
            <a:pPr indent="0" marL="0">
              <a:buNone/>
            </a:pPr>
            <a:r>
              <a:rPr lang="en-US" sz="1000" dirty="0">
                <a:solidFill>
                  <a:srgbClr val="7B8579"/>
                </a:solidFill>
                <a:latin typeface="Calibri" pitchFamily="34" charset="0"/>
                <a:ea typeface="Calibri" pitchFamily="34" charset="-122"/>
                <a:cs typeface="Calibri" pitchFamily="34" charset="-120"/>
              </a:rPr>
              <a:t>Slide 5 of 7</a:t>
            </a:r>
            <a:endParaRPr lang="en-US" sz="1000" dirty="0"/>
          </a:p>
        </p:txBody>
      </p:sp>
      <p:sp>
        <p:nvSpPr>
          <p:cNvPr id="25" name="Oval 24"/>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0149840" y="182880"/>
            <a:ext cx="1874519" cy="384048"/>
          </a:xfrm>
          <a:prstGeom prst="rect">
            <a:avLst/>
          </a:prstGeom>
          <a:noFill/>
        </p:spPr>
        <p:txBody>
          <a:bodyPr wrap="none" tIns="0" bIns="0" lIns="0" rIns="0" anchor="ctr">
            <a:spAutoFit/>
          </a:bodyPr>
          <a:lstStyle/>
          <a:p>
            <a:r>
              <a:rPr sz="1100" b="1">
                <a:solidFill>
                  <a:srgbClr val="FFFFFF"/>
                </a:solidFill>
                <a:latin typeface="Georgia"/>
              </a:rPr>
              <a:t>PETER GALLOWAY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2F5EE"/>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6B9080"/>
          </a:solidFill>
          <a:ln w="12700">
            <a:solidFill>
              <a:srgbClr val="6B9080"/>
            </a:solidFill>
            <a:prstDash val="solid"/>
          </a:ln>
        </p:spPr>
      </p:sp>
      <p:sp>
        <p:nvSpPr>
          <p:cNvPr id="3" name="Text 1"/>
          <p:cNvSpPr/>
          <p:nvPr/>
        </p:nvSpPr>
        <p:spPr>
          <a:xfrm>
            <a:off x="777240" y="502920"/>
            <a:ext cx="5486400" cy="365760"/>
          </a:xfrm>
          <a:prstGeom prst="rect">
            <a:avLst/>
          </a:prstGeom>
          <a:noFill/>
          <a:ln/>
        </p:spPr>
        <p:txBody>
          <a:bodyPr wrap="square" lIns="0" tIns="0" rIns="0" bIns="0" rtlCol="0" anchor="ctr"/>
          <a:lstStyle/>
          <a:p>
            <a:pPr indent="0" marL="0">
              <a:buNone/>
            </a:pPr>
            <a:r>
              <a:rPr lang="en-US" sz="1200" b="1" spc="600" kern="0" dirty="0">
                <a:solidFill>
                  <a:srgbClr val="6B9080"/>
                </a:solidFill>
                <a:latin typeface="Calibri" pitchFamily="34" charset="0"/>
                <a:ea typeface="Calibri" pitchFamily="34" charset="-122"/>
                <a:cs typeface="Calibri" pitchFamily="34" charset="-120"/>
              </a:rPr>
              <a:t>THE REFRAME</a:t>
            </a:r>
            <a:endParaRPr lang="en-US" sz="1200" dirty="0"/>
          </a:p>
        </p:txBody>
      </p:sp>
      <p:sp>
        <p:nvSpPr>
          <p:cNvPr id="4" name="Text 2"/>
          <p:cNvSpPr/>
          <p:nvPr/>
        </p:nvSpPr>
        <p:spPr>
          <a:xfrm>
            <a:off x="777240" y="914400"/>
            <a:ext cx="11155680" cy="868680"/>
          </a:xfrm>
          <a:prstGeom prst="rect">
            <a:avLst/>
          </a:prstGeom>
          <a:noFill/>
          <a:ln/>
        </p:spPr>
        <p:txBody>
          <a:bodyPr wrap="square" lIns="0" tIns="0" rIns="0" bIns="0" rtlCol="0" anchor="ctr"/>
          <a:lstStyle/>
          <a:p>
            <a:pPr indent="0" marL="0">
              <a:buNone/>
            </a:pPr>
            <a:r>
              <a:rPr lang="en-US" sz="3000" b="1" dirty="0">
                <a:solidFill>
                  <a:srgbClr val="0E1812"/>
                </a:solidFill>
                <a:latin typeface="Calibri" pitchFamily="34" charset="0"/>
                <a:ea typeface="Calibri" pitchFamily="34" charset="-122"/>
                <a:cs typeface="Calibri" pitchFamily="34" charset="-120"/>
              </a:rPr>
              <a:t>Measure outcomes. Not activity.</a:t>
            </a:r>
            <a:endParaRPr lang="en-US" sz="3000" dirty="0"/>
          </a:p>
        </p:txBody>
      </p:sp>
      <p:sp>
        <p:nvSpPr>
          <p:cNvPr id="5" name="Text 3"/>
          <p:cNvSpPr/>
          <p:nvPr/>
        </p:nvSpPr>
        <p:spPr>
          <a:xfrm>
            <a:off x="777240" y="1920240"/>
            <a:ext cx="10607040" cy="914400"/>
          </a:xfrm>
          <a:prstGeom prst="rect">
            <a:avLst/>
          </a:prstGeom>
          <a:noFill/>
          <a:ln/>
        </p:spPr>
        <p:txBody>
          <a:bodyPr wrap="square" lIns="0" tIns="0" rIns="0" bIns="0" rtlCol="0" anchor="ctr"/>
          <a:lstStyle/>
          <a:p>
            <a:pPr indent="0" marL="0">
              <a:buNone/>
            </a:pPr>
            <a:r>
              <a:rPr lang="en-US" sz="1600" dirty="0">
                <a:solidFill>
                  <a:srgbClr val="0E1812"/>
                </a:solidFill>
                <a:latin typeface="Calibri" pitchFamily="34" charset="0"/>
                <a:ea typeface="Calibri" pitchFamily="34" charset="-122"/>
                <a:cs typeface="Calibri" pitchFamily="34" charset="-120"/>
              </a:rPr>
              <a:t>The companies winning with AI aren't the ones with the highest token spend. They're the ones who can point to specific work that shipped because of it. Build that measurement, then the budget conversation gets easy.</a:t>
            </a:r>
            <a:endParaRPr lang="en-US" sz="1600" dirty="0"/>
          </a:p>
        </p:txBody>
      </p:sp>
      <p:sp>
        <p:nvSpPr>
          <p:cNvPr id="6" name="Shape 4"/>
          <p:cNvSpPr/>
          <p:nvPr/>
        </p:nvSpPr>
        <p:spPr>
          <a:xfrm>
            <a:off x="571500" y="3154680"/>
            <a:ext cx="3520440" cy="2788920"/>
          </a:xfrm>
          <a:prstGeom prst="rect">
            <a:avLst/>
          </a:prstGeom>
          <a:solidFill>
            <a:srgbClr val="FFFFFF"/>
          </a:solidFill>
          <a:ln w="12700">
            <a:solidFill>
              <a:srgbClr val="DDDDE0"/>
            </a:solidFill>
            <a:prstDash val="solid"/>
          </a:ln>
          <a:effectLst>
            <a:outerShdw sx="100000" sy="100000" kx="0" ky="0" algn="bl" rotWithShape="0" blurRad="127000" dist="25400" dir="8100000">
              <a:srgbClr val="1B2820">
                <a:alpha val="8000"/>
              </a:srgbClr>
            </a:outerShdw>
          </a:effectLst>
        </p:spPr>
      </p:sp>
      <p:sp>
        <p:nvSpPr>
          <p:cNvPr id="7" name="Shape 5"/>
          <p:cNvSpPr/>
          <p:nvPr/>
        </p:nvSpPr>
        <p:spPr>
          <a:xfrm>
            <a:off x="571500" y="3154680"/>
            <a:ext cx="3520440" cy="73152"/>
          </a:xfrm>
          <a:prstGeom prst="rect">
            <a:avLst/>
          </a:prstGeom>
          <a:solidFill>
            <a:srgbClr val="6B9080"/>
          </a:solidFill>
          <a:ln w="12700">
            <a:solidFill>
              <a:srgbClr val="6B9080"/>
            </a:solidFill>
            <a:prstDash val="solid"/>
          </a:ln>
        </p:spPr>
      </p:sp>
      <p:sp>
        <p:nvSpPr>
          <p:cNvPr id="8" name="Shape 6"/>
          <p:cNvSpPr/>
          <p:nvPr/>
        </p:nvSpPr>
        <p:spPr>
          <a:xfrm>
            <a:off x="891540" y="3520440"/>
            <a:ext cx="685800" cy="685800"/>
          </a:xfrm>
          <a:prstGeom prst="ellipse">
            <a:avLst/>
          </a:prstGeom>
          <a:solidFill>
            <a:srgbClr val="1B2820"/>
          </a:solidFill>
          <a:ln w="12700">
            <a:solidFill>
              <a:srgbClr val="1B2820"/>
            </a:solidFill>
            <a:prstDash val="solid"/>
          </a:ln>
        </p:spPr>
      </p:sp>
      <p:pic>
        <p:nvPicPr>
          <p:cNvPr id="9" name="Image 0" descr="preencoded.png">    </p:cNvPr>
          <p:cNvPicPr>
            <a:picLocks noChangeAspect="1"/>
          </p:cNvPicPr>
          <p:nvPr/>
        </p:nvPicPr>
        <p:blipFill>
          <a:blip r:embed="rId1"/>
          <a:stretch>
            <a:fillRect/>
          </a:stretch>
        </p:blipFill>
        <p:spPr>
          <a:xfrm>
            <a:off x="1019556" y="3648456"/>
            <a:ext cx="429768" cy="429768"/>
          </a:xfrm>
          <a:prstGeom prst="rect">
            <a:avLst/>
          </a:prstGeom>
        </p:spPr>
      </p:pic>
      <p:sp>
        <p:nvSpPr>
          <p:cNvPr id="10" name="Text 7"/>
          <p:cNvSpPr/>
          <p:nvPr/>
        </p:nvSpPr>
        <p:spPr>
          <a:xfrm>
            <a:off x="845820" y="4434840"/>
            <a:ext cx="2971800" cy="548640"/>
          </a:xfrm>
          <a:prstGeom prst="rect">
            <a:avLst/>
          </a:prstGeom>
          <a:noFill/>
          <a:ln/>
        </p:spPr>
        <p:txBody>
          <a:bodyPr wrap="square" lIns="0" tIns="0" rIns="0" bIns="0" rtlCol="0" anchor="ctr"/>
          <a:lstStyle/>
          <a:p>
            <a:pPr indent="0" marL="0">
              <a:buNone/>
            </a:pPr>
            <a:r>
              <a:rPr lang="en-US" sz="1600" b="1" dirty="0">
                <a:solidFill>
                  <a:srgbClr val="0E1812"/>
                </a:solidFill>
                <a:latin typeface="Calibri" pitchFamily="34" charset="0"/>
                <a:ea typeface="Calibri" pitchFamily="34" charset="-122"/>
                <a:cs typeface="Calibri" pitchFamily="34" charset="-120"/>
              </a:rPr>
              <a:t>Track what shipped.</a:t>
            </a:r>
            <a:endParaRPr lang="en-US" sz="1600" dirty="0"/>
          </a:p>
        </p:txBody>
      </p:sp>
      <p:sp>
        <p:nvSpPr>
          <p:cNvPr id="11" name="Text 8"/>
          <p:cNvSpPr/>
          <p:nvPr/>
        </p:nvSpPr>
        <p:spPr>
          <a:xfrm>
            <a:off x="845820" y="5029200"/>
            <a:ext cx="2971800" cy="868680"/>
          </a:xfrm>
          <a:prstGeom prst="rect">
            <a:avLst/>
          </a:prstGeom>
          <a:noFill/>
          <a:ln/>
        </p:spPr>
        <p:txBody>
          <a:bodyPr wrap="square" lIns="0" tIns="0" rIns="0" bIns="0" rtlCol="0" anchor="t"/>
          <a:lstStyle/>
          <a:p>
            <a:pPr indent="0" marL="0">
              <a:buNone/>
            </a:pPr>
            <a:r>
              <a:rPr lang="en-US" sz="1200" dirty="0">
                <a:solidFill>
                  <a:srgbClr val="7B8579"/>
                </a:solidFill>
                <a:latin typeface="Calibri" pitchFamily="34" charset="0"/>
                <a:ea typeface="Calibri" pitchFamily="34" charset="-122"/>
                <a:cs typeface="Calibri" pitchFamily="34" charset="-120"/>
              </a:rPr>
              <a:t>For every team using AI, what came out the other end that wouldn't have otherwise? That's your numerator.</a:t>
            </a:r>
            <a:endParaRPr lang="en-US" sz="1200" dirty="0"/>
          </a:p>
        </p:txBody>
      </p:sp>
      <p:sp>
        <p:nvSpPr>
          <p:cNvPr id="12" name="Shape 9"/>
          <p:cNvSpPr/>
          <p:nvPr/>
        </p:nvSpPr>
        <p:spPr>
          <a:xfrm>
            <a:off x="4320540" y="3154680"/>
            <a:ext cx="3520440" cy="2788920"/>
          </a:xfrm>
          <a:prstGeom prst="rect">
            <a:avLst/>
          </a:prstGeom>
          <a:solidFill>
            <a:srgbClr val="FFFFFF"/>
          </a:solidFill>
          <a:ln w="12700">
            <a:solidFill>
              <a:srgbClr val="DDDDE0"/>
            </a:solidFill>
            <a:prstDash val="solid"/>
          </a:ln>
          <a:effectLst>
            <a:outerShdw sx="100000" sy="100000" kx="0" ky="0" algn="bl" rotWithShape="0" blurRad="127000" dist="25400" dir="8100000">
              <a:srgbClr val="1B2820">
                <a:alpha val="8000"/>
              </a:srgbClr>
            </a:outerShdw>
          </a:effectLst>
        </p:spPr>
      </p:sp>
      <p:sp>
        <p:nvSpPr>
          <p:cNvPr id="13" name="Shape 10"/>
          <p:cNvSpPr/>
          <p:nvPr/>
        </p:nvSpPr>
        <p:spPr>
          <a:xfrm>
            <a:off x="4320540" y="3154680"/>
            <a:ext cx="3520440" cy="73152"/>
          </a:xfrm>
          <a:prstGeom prst="rect">
            <a:avLst/>
          </a:prstGeom>
          <a:solidFill>
            <a:srgbClr val="6B9080"/>
          </a:solidFill>
          <a:ln w="12700">
            <a:solidFill>
              <a:srgbClr val="6B9080"/>
            </a:solidFill>
            <a:prstDash val="solid"/>
          </a:ln>
        </p:spPr>
      </p:sp>
      <p:sp>
        <p:nvSpPr>
          <p:cNvPr id="14" name="Shape 11"/>
          <p:cNvSpPr/>
          <p:nvPr/>
        </p:nvSpPr>
        <p:spPr>
          <a:xfrm>
            <a:off x="4640580" y="3520440"/>
            <a:ext cx="685800" cy="685800"/>
          </a:xfrm>
          <a:prstGeom prst="ellipse">
            <a:avLst/>
          </a:prstGeom>
          <a:solidFill>
            <a:srgbClr val="1B2820"/>
          </a:solidFill>
          <a:ln w="12700">
            <a:solidFill>
              <a:srgbClr val="1B2820"/>
            </a:solidFill>
            <a:prstDash val="solid"/>
          </a:ln>
        </p:spPr>
      </p:sp>
      <p:pic>
        <p:nvPicPr>
          <p:cNvPr id="15" name="Image 1" descr="preencoded.png">    </p:cNvPr>
          <p:cNvPicPr>
            <a:picLocks noChangeAspect="1"/>
          </p:cNvPicPr>
          <p:nvPr/>
        </p:nvPicPr>
        <p:blipFill>
          <a:blip r:embed="rId2"/>
          <a:stretch>
            <a:fillRect/>
          </a:stretch>
        </p:blipFill>
        <p:spPr>
          <a:xfrm>
            <a:off x="4768596" y="3648456"/>
            <a:ext cx="429768" cy="429768"/>
          </a:xfrm>
          <a:prstGeom prst="rect">
            <a:avLst/>
          </a:prstGeom>
        </p:spPr>
      </p:pic>
      <p:sp>
        <p:nvSpPr>
          <p:cNvPr id="16" name="Text 12"/>
          <p:cNvSpPr/>
          <p:nvPr/>
        </p:nvSpPr>
        <p:spPr>
          <a:xfrm>
            <a:off x="4594860" y="4434840"/>
            <a:ext cx="2971800" cy="548640"/>
          </a:xfrm>
          <a:prstGeom prst="rect">
            <a:avLst/>
          </a:prstGeom>
          <a:noFill/>
          <a:ln/>
        </p:spPr>
        <p:txBody>
          <a:bodyPr wrap="square" lIns="0" tIns="0" rIns="0" bIns="0" rtlCol="0" anchor="ctr"/>
          <a:lstStyle/>
          <a:p>
            <a:pPr indent="0" marL="0">
              <a:buNone/>
            </a:pPr>
            <a:r>
              <a:rPr lang="en-US" sz="1600" b="1" dirty="0">
                <a:solidFill>
                  <a:srgbClr val="0E1812"/>
                </a:solidFill>
                <a:latin typeface="Calibri" pitchFamily="34" charset="0"/>
                <a:ea typeface="Calibri" pitchFamily="34" charset="-122"/>
                <a:cs typeface="Calibri" pitchFamily="34" charset="-120"/>
              </a:rPr>
              <a:t>Measure time-to-value.</a:t>
            </a:r>
            <a:endParaRPr lang="en-US" sz="1600" dirty="0"/>
          </a:p>
        </p:txBody>
      </p:sp>
      <p:sp>
        <p:nvSpPr>
          <p:cNvPr id="17" name="Text 13"/>
          <p:cNvSpPr/>
          <p:nvPr/>
        </p:nvSpPr>
        <p:spPr>
          <a:xfrm>
            <a:off x="4594860" y="5029200"/>
            <a:ext cx="2971800" cy="868680"/>
          </a:xfrm>
          <a:prstGeom prst="rect">
            <a:avLst/>
          </a:prstGeom>
          <a:noFill/>
          <a:ln/>
        </p:spPr>
        <p:txBody>
          <a:bodyPr wrap="square" lIns="0" tIns="0" rIns="0" bIns="0" rtlCol="0" anchor="t"/>
          <a:lstStyle/>
          <a:p>
            <a:pPr indent="0" marL="0">
              <a:buNone/>
            </a:pPr>
            <a:r>
              <a:rPr lang="en-US" sz="1200" dirty="0">
                <a:solidFill>
                  <a:srgbClr val="7B8579"/>
                </a:solidFill>
                <a:latin typeface="Calibri" pitchFamily="34" charset="0"/>
                <a:ea typeface="Calibri" pitchFamily="34" charset="-122"/>
                <a:cs typeface="Calibri" pitchFamily="34" charset="-120"/>
              </a:rPr>
              <a:t>How long from “we need this” to “it's shipped”? That number is the real AI ROI story.</a:t>
            </a:r>
            <a:endParaRPr lang="en-US" sz="1200" dirty="0"/>
          </a:p>
        </p:txBody>
      </p:sp>
      <p:sp>
        <p:nvSpPr>
          <p:cNvPr id="18" name="Shape 14"/>
          <p:cNvSpPr/>
          <p:nvPr/>
        </p:nvSpPr>
        <p:spPr>
          <a:xfrm>
            <a:off x="8069580" y="3154680"/>
            <a:ext cx="3520440" cy="2788920"/>
          </a:xfrm>
          <a:prstGeom prst="rect">
            <a:avLst/>
          </a:prstGeom>
          <a:solidFill>
            <a:srgbClr val="FFFFFF"/>
          </a:solidFill>
          <a:ln w="12700">
            <a:solidFill>
              <a:srgbClr val="DDDDE0"/>
            </a:solidFill>
            <a:prstDash val="solid"/>
          </a:ln>
          <a:effectLst>
            <a:outerShdw sx="100000" sy="100000" kx="0" ky="0" algn="bl" rotWithShape="0" blurRad="127000" dist="25400" dir="8100000">
              <a:srgbClr val="1B2820">
                <a:alpha val="8000"/>
              </a:srgbClr>
            </a:outerShdw>
          </a:effectLst>
        </p:spPr>
      </p:sp>
      <p:sp>
        <p:nvSpPr>
          <p:cNvPr id="19" name="Shape 15"/>
          <p:cNvSpPr/>
          <p:nvPr/>
        </p:nvSpPr>
        <p:spPr>
          <a:xfrm>
            <a:off x="8069580" y="3154680"/>
            <a:ext cx="3520440" cy="73152"/>
          </a:xfrm>
          <a:prstGeom prst="rect">
            <a:avLst/>
          </a:prstGeom>
          <a:solidFill>
            <a:srgbClr val="6B9080"/>
          </a:solidFill>
          <a:ln w="12700">
            <a:solidFill>
              <a:srgbClr val="6B9080"/>
            </a:solidFill>
            <a:prstDash val="solid"/>
          </a:ln>
        </p:spPr>
      </p:sp>
      <p:sp>
        <p:nvSpPr>
          <p:cNvPr id="20" name="Shape 16"/>
          <p:cNvSpPr/>
          <p:nvPr/>
        </p:nvSpPr>
        <p:spPr>
          <a:xfrm>
            <a:off x="8389620" y="3520440"/>
            <a:ext cx="685800" cy="685800"/>
          </a:xfrm>
          <a:prstGeom prst="ellipse">
            <a:avLst/>
          </a:prstGeom>
          <a:solidFill>
            <a:srgbClr val="1B2820"/>
          </a:solidFill>
          <a:ln w="12700">
            <a:solidFill>
              <a:srgbClr val="1B2820"/>
            </a:solidFill>
            <a:prstDash val="solid"/>
          </a:ln>
        </p:spPr>
      </p:sp>
      <p:pic>
        <p:nvPicPr>
          <p:cNvPr id="21" name="Image 2" descr="preencoded.png">    </p:cNvPr>
          <p:cNvPicPr>
            <a:picLocks noChangeAspect="1"/>
          </p:cNvPicPr>
          <p:nvPr/>
        </p:nvPicPr>
        <p:blipFill>
          <a:blip r:embed="rId3"/>
          <a:stretch>
            <a:fillRect/>
          </a:stretch>
        </p:blipFill>
        <p:spPr>
          <a:xfrm>
            <a:off x="8517636" y="3648456"/>
            <a:ext cx="429768" cy="429768"/>
          </a:xfrm>
          <a:prstGeom prst="rect">
            <a:avLst/>
          </a:prstGeom>
        </p:spPr>
      </p:pic>
      <p:sp>
        <p:nvSpPr>
          <p:cNvPr id="22" name="Text 17"/>
          <p:cNvSpPr/>
          <p:nvPr/>
        </p:nvSpPr>
        <p:spPr>
          <a:xfrm>
            <a:off x="8343900" y="4434840"/>
            <a:ext cx="2971800" cy="548640"/>
          </a:xfrm>
          <a:prstGeom prst="rect">
            <a:avLst/>
          </a:prstGeom>
          <a:noFill/>
          <a:ln/>
        </p:spPr>
        <p:txBody>
          <a:bodyPr wrap="square" lIns="0" tIns="0" rIns="0" bIns="0" rtlCol="0" anchor="ctr"/>
          <a:lstStyle/>
          <a:p>
            <a:pPr indent="0" marL="0">
              <a:buNone/>
            </a:pPr>
            <a:r>
              <a:rPr lang="en-US" sz="1600" b="1" dirty="0">
                <a:solidFill>
                  <a:srgbClr val="0E1812"/>
                </a:solidFill>
                <a:latin typeface="Calibri" pitchFamily="34" charset="0"/>
                <a:ea typeface="Calibri" pitchFamily="34" charset="-122"/>
                <a:cs typeface="Calibri" pitchFamily="34" charset="-120"/>
              </a:rPr>
              <a:t>Sample the outputs.</a:t>
            </a:r>
            <a:endParaRPr lang="en-US" sz="1600" dirty="0"/>
          </a:p>
        </p:txBody>
      </p:sp>
      <p:sp>
        <p:nvSpPr>
          <p:cNvPr id="23" name="Text 18"/>
          <p:cNvSpPr/>
          <p:nvPr/>
        </p:nvSpPr>
        <p:spPr>
          <a:xfrm>
            <a:off x="8343900" y="5029200"/>
            <a:ext cx="2971800" cy="868680"/>
          </a:xfrm>
          <a:prstGeom prst="rect">
            <a:avLst/>
          </a:prstGeom>
          <a:noFill/>
          <a:ln/>
        </p:spPr>
        <p:txBody>
          <a:bodyPr wrap="square" lIns="0" tIns="0" rIns="0" bIns="0" rtlCol="0" anchor="t"/>
          <a:lstStyle/>
          <a:p>
            <a:pPr indent="0" marL="0">
              <a:buNone/>
            </a:pPr>
            <a:r>
              <a:rPr lang="en-US" sz="1200" dirty="0">
                <a:solidFill>
                  <a:srgbClr val="7B8579"/>
                </a:solidFill>
                <a:latin typeface="Calibri" pitchFamily="34" charset="0"/>
                <a:ea typeface="Calibri" pitchFamily="34" charset="-122"/>
                <a:cs typeface="Calibri" pitchFamily="34" charset="-120"/>
              </a:rPr>
              <a:t>Don't audit usage. Audit results. Spot-check what got produced and whether it held up.</a:t>
            </a:r>
            <a:endParaRPr lang="en-US" sz="1200" dirty="0"/>
          </a:p>
        </p:txBody>
      </p:sp>
      <p:sp>
        <p:nvSpPr>
          <p:cNvPr id="24" name="Text 19"/>
          <p:cNvSpPr/>
          <p:nvPr/>
        </p:nvSpPr>
        <p:spPr>
          <a:xfrm>
            <a:off x="777240" y="6629400"/>
            <a:ext cx="10972800" cy="228600"/>
          </a:xfrm>
          <a:prstGeom prst="rect">
            <a:avLst/>
          </a:prstGeom>
          <a:noFill/>
          <a:ln/>
        </p:spPr>
        <p:txBody>
          <a:bodyPr wrap="square" lIns="0" tIns="0" rIns="0" bIns="0" rtlCol="0" anchor="ctr"/>
          <a:lstStyle/>
          <a:p>
            <a:pPr indent="0" marL="0">
              <a:buNone/>
            </a:pPr>
            <a:r>
              <a:rPr lang="en-US" sz="1000" dirty="0">
                <a:solidFill>
                  <a:srgbClr val="7B8579"/>
                </a:solidFill>
                <a:latin typeface="Calibri" pitchFamily="34" charset="0"/>
                <a:ea typeface="Calibri" pitchFamily="34" charset="-122"/>
                <a:cs typeface="Calibri" pitchFamily="34" charset="-120"/>
              </a:rPr>
              <a:t>Slide 6 of 7</a:t>
            </a:r>
            <a:endParaRPr lang="en-US" sz="1000" dirty="0"/>
          </a:p>
        </p:txBody>
      </p:sp>
      <p:sp>
        <p:nvSpPr>
          <p:cNvPr id="25" name="Oval 24"/>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0149840" y="182880"/>
            <a:ext cx="1874519" cy="384048"/>
          </a:xfrm>
          <a:prstGeom prst="rect">
            <a:avLst/>
          </a:prstGeom>
          <a:noFill/>
        </p:spPr>
        <p:txBody>
          <a:bodyPr wrap="none" tIns="0" bIns="0" lIns="0" rIns="0" anchor="ctr">
            <a:spAutoFit/>
          </a:bodyPr>
          <a:lstStyle/>
          <a:p>
            <a:r>
              <a:rPr sz="1100" b="1">
                <a:solidFill>
                  <a:srgbClr val="0F1116"/>
                </a:solidFill>
                <a:latin typeface="Georgia"/>
              </a:rPr>
              <a:t>PETER GALLOWAY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B2820"/>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6B9080"/>
          </a:solidFill>
          <a:ln w="12700">
            <a:solidFill>
              <a:srgbClr val="6B9080"/>
            </a:solidFill>
            <a:prstDash val="solid"/>
          </a:ln>
        </p:spPr>
      </p:sp>
      <p:sp>
        <p:nvSpPr>
          <p:cNvPr id="3" name="Text 1"/>
          <p:cNvSpPr/>
          <p:nvPr/>
        </p:nvSpPr>
        <p:spPr>
          <a:xfrm>
            <a:off x="914400" y="914400"/>
            <a:ext cx="10058400" cy="457200"/>
          </a:xfrm>
          <a:prstGeom prst="rect">
            <a:avLst/>
          </a:prstGeom>
          <a:noFill/>
          <a:ln/>
        </p:spPr>
        <p:txBody>
          <a:bodyPr wrap="square" lIns="0" tIns="0" rIns="0" bIns="0" rtlCol="0" anchor="ctr"/>
          <a:lstStyle/>
          <a:p>
            <a:pPr indent="0" marL="0">
              <a:buNone/>
            </a:pPr>
            <a:r>
              <a:rPr lang="en-US" sz="1400" b="1" spc="600" kern="0" dirty="0">
                <a:solidFill>
                  <a:srgbClr val="A4C3A2"/>
                </a:solidFill>
                <a:latin typeface="Calibri" pitchFamily="34" charset="0"/>
                <a:ea typeface="Calibri" pitchFamily="34" charset="-122"/>
                <a:cs typeface="Calibri" pitchFamily="34" charset="-120"/>
              </a:rPr>
              <a:t>THE TAKEAWAY</a:t>
            </a:r>
            <a:endParaRPr lang="en-US" sz="1400" dirty="0"/>
          </a:p>
        </p:txBody>
      </p:sp>
      <p:sp>
        <p:nvSpPr>
          <p:cNvPr id="4" name="Text 2"/>
          <p:cNvSpPr/>
          <p:nvPr/>
        </p:nvSpPr>
        <p:spPr>
          <a:xfrm>
            <a:off x="914400" y="1508760"/>
            <a:ext cx="10332720" cy="914400"/>
          </a:xfrm>
          <a:prstGeom prst="rect">
            <a:avLst/>
          </a:prstGeom>
          <a:noFill/>
          <a:ln/>
        </p:spPr>
        <p:txBody>
          <a:bodyPr wrap="square" lIns="0" tIns="0" rIns="0" bIns="0" rtlCol="0" anchor="ctr"/>
          <a:lstStyle/>
          <a:p>
            <a:pPr indent="0" marL="0">
              <a:buNone/>
            </a:pPr>
            <a:r>
              <a:rPr lang="en-US" sz="4600" b="1" dirty="0">
                <a:solidFill>
                  <a:srgbClr val="FFFFFF"/>
                </a:solidFill>
                <a:latin typeface="Calibri" pitchFamily="34" charset="0"/>
                <a:ea typeface="Calibri" pitchFamily="34" charset="-122"/>
                <a:cs typeface="Calibri" pitchFamily="34" charset="-120"/>
              </a:rPr>
              <a:t>Translators are judged on closed deals.</a:t>
            </a:r>
            <a:endParaRPr lang="en-US" sz="4600" dirty="0"/>
          </a:p>
        </p:txBody>
      </p:sp>
      <p:sp>
        <p:nvSpPr>
          <p:cNvPr id="5" name="Text 3"/>
          <p:cNvSpPr/>
          <p:nvPr/>
        </p:nvSpPr>
        <p:spPr>
          <a:xfrm>
            <a:off x="914400" y="2514600"/>
            <a:ext cx="10332720" cy="914400"/>
          </a:xfrm>
          <a:prstGeom prst="rect">
            <a:avLst/>
          </a:prstGeom>
          <a:noFill/>
          <a:ln/>
        </p:spPr>
        <p:txBody>
          <a:bodyPr wrap="square" lIns="0" tIns="0" rIns="0" bIns="0" rtlCol="0" anchor="ctr"/>
          <a:lstStyle/>
          <a:p>
            <a:pPr indent="0" marL="0">
              <a:buNone/>
            </a:pPr>
            <a:r>
              <a:rPr lang="en-US" sz="4600" b="1" dirty="0">
                <a:solidFill>
                  <a:srgbClr val="A4C3A2"/>
                </a:solidFill>
                <a:latin typeface="Calibri" pitchFamily="34" charset="0"/>
                <a:ea typeface="Calibri" pitchFamily="34" charset="-122"/>
                <a:cs typeface="Calibri" pitchFamily="34" charset="-120"/>
              </a:rPr>
              <a:t>Not on words-per-minute.</a:t>
            </a:r>
            <a:endParaRPr lang="en-US" sz="4600" dirty="0"/>
          </a:p>
        </p:txBody>
      </p:sp>
      <p:sp>
        <p:nvSpPr>
          <p:cNvPr id="6" name="Text 4"/>
          <p:cNvSpPr/>
          <p:nvPr/>
        </p:nvSpPr>
        <p:spPr>
          <a:xfrm>
            <a:off x="914400" y="3703320"/>
            <a:ext cx="10332720" cy="822960"/>
          </a:xfrm>
          <a:prstGeom prst="rect">
            <a:avLst/>
          </a:prstGeom>
          <a:noFill/>
          <a:ln/>
        </p:spPr>
        <p:txBody>
          <a:bodyPr wrap="square" lIns="0" tIns="0" rIns="0" bIns="0" rtlCol="0" anchor="ctr"/>
          <a:lstStyle/>
          <a:p>
            <a:pPr indent="0" marL="0">
              <a:buNone/>
            </a:pPr>
            <a:r>
              <a:rPr lang="en-US" sz="2000" i="1" dirty="0">
                <a:solidFill>
                  <a:srgbClr val="F2F5EE"/>
                </a:solidFill>
                <a:latin typeface="Calibri" pitchFamily="34" charset="0"/>
                <a:ea typeface="Calibri" pitchFamily="34" charset="-122"/>
                <a:cs typeface="Calibri" pitchFamily="34" charset="-120"/>
              </a:rPr>
              <a:t>AI deserves the same treatment.</a:t>
            </a:r>
            <a:endParaRPr lang="en-US" sz="2000" dirty="0"/>
          </a:p>
        </p:txBody>
      </p:sp>
      <p:sp>
        <p:nvSpPr>
          <p:cNvPr id="7" name="Shape 5"/>
          <p:cNvSpPr/>
          <p:nvPr/>
        </p:nvSpPr>
        <p:spPr>
          <a:xfrm>
            <a:off x="571500" y="5029200"/>
            <a:ext cx="3520440" cy="1143000"/>
          </a:xfrm>
          <a:prstGeom prst="rect">
            <a:avLst/>
          </a:prstGeom>
          <a:solidFill>
            <a:srgbClr val="283B32"/>
          </a:solidFill>
          <a:ln w="12700">
            <a:solidFill>
              <a:srgbClr val="364A3F"/>
            </a:solidFill>
            <a:prstDash val="solid"/>
          </a:ln>
        </p:spPr>
      </p:sp>
      <p:sp>
        <p:nvSpPr>
          <p:cNvPr id="8" name="Shape 6"/>
          <p:cNvSpPr/>
          <p:nvPr/>
        </p:nvSpPr>
        <p:spPr>
          <a:xfrm>
            <a:off x="571500" y="5029200"/>
            <a:ext cx="73152" cy="1143000"/>
          </a:xfrm>
          <a:prstGeom prst="rect">
            <a:avLst/>
          </a:prstGeom>
          <a:solidFill>
            <a:srgbClr val="6B9080"/>
          </a:solidFill>
          <a:ln w="12700">
            <a:solidFill>
              <a:srgbClr val="6B9080"/>
            </a:solidFill>
            <a:prstDash val="solid"/>
          </a:ln>
        </p:spPr>
      </p:sp>
      <p:sp>
        <p:nvSpPr>
          <p:cNvPr id="9" name="Text 7"/>
          <p:cNvSpPr/>
          <p:nvPr/>
        </p:nvSpPr>
        <p:spPr>
          <a:xfrm>
            <a:off x="845820" y="5166360"/>
            <a:ext cx="3063240" cy="365760"/>
          </a:xfrm>
          <a:prstGeom prst="rect">
            <a:avLst/>
          </a:prstGeom>
          <a:noFill/>
          <a:ln/>
        </p:spPr>
        <p:txBody>
          <a:bodyPr wrap="square" lIns="0" tIns="0" rIns="0" bIns="0" rtlCol="0" anchor="ctr"/>
          <a:lstStyle/>
          <a:p>
            <a:pPr indent="0" marL="0">
              <a:buNone/>
            </a:pPr>
            <a:r>
              <a:rPr lang="en-US" sz="1300" b="1" spc="600" kern="0" dirty="0">
                <a:solidFill>
                  <a:srgbClr val="A4C3A2"/>
                </a:solidFill>
                <a:latin typeface="Calibri" pitchFamily="34" charset="0"/>
                <a:ea typeface="Calibri" pitchFamily="34" charset="-122"/>
                <a:cs typeface="Calibri" pitchFamily="34" charset="-120"/>
              </a:rPr>
              <a:t>OUTCOMES</a:t>
            </a:r>
            <a:endParaRPr lang="en-US" sz="1300" dirty="0"/>
          </a:p>
        </p:txBody>
      </p:sp>
      <p:sp>
        <p:nvSpPr>
          <p:cNvPr id="10" name="Text 8"/>
          <p:cNvSpPr/>
          <p:nvPr/>
        </p:nvSpPr>
        <p:spPr>
          <a:xfrm>
            <a:off x="845820" y="5532120"/>
            <a:ext cx="3063240" cy="594360"/>
          </a:xfrm>
          <a:prstGeom prst="rect">
            <a:avLst/>
          </a:prstGeom>
          <a:noFill/>
          <a:ln/>
        </p:spPr>
        <p:txBody>
          <a:bodyPr wrap="square" lIns="0" tIns="0" rIns="0" bIns="0" rtlCol="0" anchor="t"/>
          <a:lstStyle/>
          <a:p>
            <a:pPr indent="0" marL="0">
              <a:buNone/>
            </a:pPr>
            <a:r>
              <a:rPr lang="en-US" sz="1300" dirty="0">
                <a:solidFill>
                  <a:srgbClr val="F2F5EE"/>
                </a:solidFill>
                <a:latin typeface="Calibri" pitchFamily="34" charset="0"/>
                <a:ea typeface="Calibri" pitchFamily="34" charset="-122"/>
                <a:cs typeface="Calibri" pitchFamily="34" charset="-120"/>
              </a:rPr>
              <a:t>What shipped because of AI? That's the only metric.</a:t>
            </a:r>
            <a:endParaRPr lang="en-US" sz="1300" dirty="0"/>
          </a:p>
        </p:txBody>
      </p:sp>
      <p:sp>
        <p:nvSpPr>
          <p:cNvPr id="11" name="Shape 9"/>
          <p:cNvSpPr/>
          <p:nvPr/>
        </p:nvSpPr>
        <p:spPr>
          <a:xfrm>
            <a:off x="4320540" y="5029200"/>
            <a:ext cx="3520440" cy="1143000"/>
          </a:xfrm>
          <a:prstGeom prst="rect">
            <a:avLst/>
          </a:prstGeom>
          <a:solidFill>
            <a:srgbClr val="283B32"/>
          </a:solidFill>
          <a:ln w="12700">
            <a:solidFill>
              <a:srgbClr val="364A3F"/>
            </a:solidFill>
            <a:prstDash val="solid"/>
          </a:ln>
        </p:spPr>
      </p:sp>
      <p:sp>
        <p:nvSpPr>
          <p:cNvPr id="12" name="Shape 10"/>
          <p:cNvSpPr/>
          <p:nvPr/>
        </p:nvSpPr>
        <p:spPr>
          <a:xfrm>
            <a:off x="4320540" y="5029200"/>
            <a:ext cx="73152" cy="1143000"/>
          </a:xfrm>
          <a:prstGeom prst="rect">
            <a:avLst/>
          </a:prstGeom>
          <a:solidFill>
            <a:srgbClr val="6B9080"/>
          </a:solidFill>
          <a:ln w="12700">
            <a:solidFill>
              <a:srgbClr val="6B9080"/>
            </a:solidFill>
            <a:prstDash val="solid"/>
          </a:ln>
        </p:spPr>
      </p:sp>
      <p:sp>
        <p:nvSpPr>
          <p:cNvPr id="13" name="Text 11"/>
          <p:cNvSpPr/>
          <p:nvPr/>
        </p:nvSpPr>
        <p:spPr>
          <a:xfrm>
            <a:off x="4594860" y="5166360"/>
            <a:ext cx="3063240" cy="365760"/>
          </a:xfrm>
          <a:prstGeom prst="rect">
            <a:avLst/>
          </a:prstGeom>
          <a:noFill/>
          <a:ln/>
        </p:spPr>
        <p:txBody>
          <a:bodyPr wrap="square" lIns="0" tIns="0" rIns="0" bIns="0" rtlCol="0" anchor="ctr"/>
          <a:lstStyle/>
          <a:p>
            <a:pPr indent="0" marL="0">
              <a:buNone/>
            </a:pPr>
            <a:r>
              <a:rPr lang="en-US" sz="1300" b="1" spc="600" kern="0" dirty="0">
                <a:solidFill>
                  <a:srgbClr val="A4C3A2"/>
                </a:solidFill>
                <a:latin typeface="Calibri" pitchFamily="34" charset="0"/>
                <a:ea typeface="Calibri" pitchFamily="34" charset="-122"/>
                <a:cs typeface="Calibri" pitchFamily="34" charset="-120"/>
              </a:rPr>
              <a:t>TIME-TO-VALUE</a:t>
            </a:r>
            <a:endParaRPr lang="en-US" sz="1300" dirty="0"/>
          </a:p>
        </p:txBody>
      </p:sp>
      <p:sp>
        <p:nvSpPr>
          <p:cNvPr id="14" name="Text 12"/>
          <p:cNvSpPr/>
          <p:nvPr/>
        </p:nvSpPr>
        <p:spPr>
          <a:xfrm>
            <a:off x="4594860" y="5532120"/>
            <a:ext cx="3063240" cy="594360"/>
          </a:xfrm>
          <a:prstGeom prst="rect">
            <a:avLst/>
          </a:prstGeom>
          <a:noFill/>
          <a:ln/>
        </p:spPr>
        <p:txBody>
          <a:bodyPr wrap="square" lIns="0" tIns="0" rIns="0" bIns="0" rtlCol="0" anchor="t"/>
          <a:lstStyle/>
          <a:p>
            <a:pPr indent="0" marL="0">
              <a:buNone/>
            </a:pPr>
            <a:r>
              <a:rPr lang="en-US" sz="1300" dirty="0">
                <a:solidFill>
                  <a:srgbClr val="F2F5EE"/>
                </a:solidFill>
                <a:latin typeface="Calibri" pitchFamily="34" charset="0"/>
                <a:ea typeface="Calibri" pitchFamily="34" charset="-122"/>
                <a:cs typeface="Calibri" pitchFamily="34" charset="-120"/>
              </a:rPr>
              <a:t>From idea to shipped. Track the curve, not the activity.</a:t>
            </a:r>
            <a:endParaRPr lang="en-US" sz="1300" dirty="0"/>
          </a:p>
        </p:txBody>
      </p:sp>
      <p:sp>
        <p:nvSpPr>
          <p:cNvPr id="15" name="Shape 13"/>
          <p:cNvSpPr/>
          <p:nvPr/>
        </p:nvSpPr>
        <p:spPr>
          <a:xfrm>
            <a:off x="8069580" y="5029200"/>
            <a:ext cx="3520440" cy="1143000"/>
          </a:xfrm>
          <a:prstGeom prst="rect">
            <a:avLst/>
          </a:prstGeom>
          <a:solidFill>
            <a:srgbClr val="283B32"/>
          </a:solidFill>
          <a:ln w="12700">
            <a:solidFill>
              <a:srgbClr val="364A3F"/>
            </a:solidFill>
            <a:prstDash val="solid"/>
          </a:ln>
        </p:spPr>
      </p:sp>
      <p:sp>
        <p:nvSpPr>
          <p:cNvPr id="16" name="Shape 14"/>
          <p:cNvSpPr/>
          <p:nvPr/>
        </p:nvSpPr>
        <p:spPr>
          <a:xfrm>
            <a:off x="8069580" y="5029200"/>
            <a:ext cx="73152" cy="1143000"/>
          </a:xfrm>
          <a:prstGeom prst="rect">
            <a:avLst/>
          </a:prstGeom>
          <a:solidFill>
            <a:srgbClr val="6B9080"/>
          </a:solidFill>
          <a:ln w="12700">
            <a:solidFill>
              <a:srgbClr val="6B9080"/>
            </a:solidFill>
            <a:prstDash val="solid"/>
          </a:ln>
        </p:spPr>
      </p:sp>
      <p:sp>
        <p:nvSpPr>
          <p:cNvPr id="17" name="Text 15"/>
          <p:cNvSpPr/>
          <p:nvPr/>
        </p:nvSpPr>
        <p:spPr>
          <a:xfrm>
            <a:off x="8343900" y="5166360"/>
            <a:ext cx="3063240" cy="365760"/>
          </a:xfrm>
          <a:prstGeom prst="rect">
            <a:avLst/>
          </a:prstGeom>
          <a:noFill/>
          <a:ln/>
        </p:spPr>
        <p:txBody>
          <a:bodyPr wrap="square" lIns="0" tIns="0" rIns="0" bIns="0" rtlCol="0" anchor="ctr"/>
          <a:lstStyle/>
          <a:p>
            <a:pPr indent="0" marL="0">
              <a:buNone/>
            </a:pPr>
            <a:r>
              <a:rPr lang="en-US" sz="1300" b="1" spc="600" kern="0" dirty="0">
                <a:solidFill>
                  <a:srgbClr val="A4C3A2"/>
                </a:solidFill>
                <a:latin typeface="Calibri" pitchFamily="34" charset="0"/>
                <a:ea typeface="Calibri" pitchFamily="34" charset="-122"/>
                <a:cs typeface="Calibri" pitchFamily="34" charset="-120"/>
              </a:rPr>
              <a:t>WHAT-SHIPPED</a:t>
            </a:r>
            <a:endParaRPr lang="en-US" sz="1300" dirty="0"/>
          </a:p>
        </p:txBody>
      </p:sp>
      <p:sp>
        <p:nvSpPr>
          <p:cNvPr id="18" name="Text 16"/>
          <p:cNvSpPr/>
          <p:nvPr/>
        </p:nvSpPr>
        <p:spPr>
          <a:xfrm>
            <a:off x="8343900" y="5532120"/>
            <a:ext cx="3063240" cy="594360"/>
          </a:xfrm>
          <a:prstGeom prst="rect">
            <a:avLst/>
          </a:prstGeom>
          <a:noFill/>
          <a:ln/>
        </p:spPr>
        <p:txBody>
          <a:bodyPr wrap="square" lIns="0" tIns="0" rIns="0" bIns="0" rtlCol="0" anchor="t"/>
          <a:lstStyle/>
          <a:p>
            <a:pPr indent="0" marL="0">
              <a:buNone/>
            </a:pPr>
            <a:r>
              <a:rPr lang="en-US" sz="1300" dirty="0">
                <a:solidFill>
                  <a:srgbClr val="F2F5EE"/>
                </a:solidFill>
                <a:latin typeface="Calibri" pitchFamily="34" charset="0"/>
                <a:ea typeface="Calibri" pitchFamily="34" charset="-122"/>
                <a:cs typeface="Calibri" pitchFamily="34" charset="-120"/>
              </a:rPr>
              <a:t>Audit outputs, not utilization. Quality, not quantity.</a:t>
            </a:r>
            <a:endParaRPr lang="en-US" sz="1300" dirty="0"/>
          </a:p>
        </p:txBody>
      </p:sp>
      <p:sp>
        <p:nvSpPr>
          <p:cNvPr id="19" name="Text 17"/>
          <p:cNvSpPr/>
          <p:nvPr/>
        </p:nvSpPr>
        <p:spPr>
          <a:xfrm>
            <a:off x="914400" y="6400800"/>
            <a:ext cx="10332720" cy="365760"/>
          </a:xfrm>
          <a:prstGeom prst="rect">
            <a:avLst/>
          </a:prstGeom>
          <a:noFill/>
          <a:ln/>
        </p:spPr>
        <p:txBody>
          <a:bodyPr wrap="square" lIns="0" tIns="0" rIns="0" bIns="0" rtlCol="0" anchor="ctr"/>
          <a:lstStyle/>
          <a:p>
            <a:pPr indent="0" marL="0">
              <a:buNone/>
            </a:pPr>
            <a:r>
              <a:rPr lang="en-US" sz="1400" i="1" dirty="0">
                <a:solidFill>
                  <a:srgbClr val="A4C3A2"/>
                </a:solidFill>
                <a:latin typeface="Calibri" pitchFamily="34" charset="0"/>
                <a:ea typeface="Calibri" pitchFamily="34" charset="-122"/>
                <a:cs typeface="Calibri" pitchFamily="34" charset="-120"/>
              </a:rPr>
              <a:t>Activity is easy to count. Value is the only thing worth counting.</a:t>
            </a:r>
            <a:endParaRPr lang="en-US" sz="1400" dirty="0"/>
          </a:p>
        </p:txBody>
      </p:sp>
      <p:sp>
        <p:nvSpPr>
          <p:cNvPr id="20" name="Oval 19"/>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10149840" y="182880"/>
            <a:ext cx="1874519" cy="384048"/>
          </a:xfrm>
          <a:prstGeom prst="rect">
            <a:avLst/>
          </a:prstGeom>
          <a:noFill/>
        </p:spPr>
        <p:txBody>
          <a:bodyPr wrap="none" tIns="0" bIns="0" lIns="0" rIns="0" anchor="ctr">
            <a:spAutoFit/>
          </a:bodyPr>
          <a:lstStyle/>
          <a:p>
            <a:r>
              <a:rPr sz="1100" b="1">
                <a:solidFill>
                  <a:srgbClr val="FFFFFF"/>
                </a:solidFill>
                <a:latin typeface="Georgia"/>
              </a:rPr>
              <a:t>PETER GALLOWAY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Nobody Pays a Translator by the Word.</dc:title>
  <dc:subject>PptxGenJS Presentation</dc:subject>
  <dc:creator>Peter Galloway</dc:creator>
  <cp:lastModifiedBy>Peter Galloway</cp:lastModifiedBy>
  <cp:revision>1</cp:revision>
  <dcterms:created xsi:type="dcterms:W3CDTF">2026-05-24T18:16:40Z</dcterms:created>
  <dcterms:modified xsi:type="dcterms:W3CDTF">2026-05-24T18:16:40Z</dcterms:modified>
</cp:coreProperties>
</file>