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D1F14"/>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D49853"/>
          </a:solidFill>
          <a:ln w="12700">
            <a:solidFill>
              <a:srgbClr val="D49853"/>
            </a:solidFill>
            <a:prstDash val="solid"/>
          </a:ln>
        </p:spPr>
      </p:sp>
      <p:sp>
        <p:nvSpPr>
          <p:cNvPr id="3" name="Shape 1"/>
          <p:cNvSpPr/>
          <p:nvPr/>
        </p:nvSpPr>
        <p:spPr>
          <a:xfrm>
            <a:off x="365760" y="0"/>
            <a:ext cx="73152" cy="6858000"/>
          </a:xfrm>
          <a:prstGeom prst="rect">
            <a:avLst/>
          </a:prstGeom>
          <a:solidFill>
            <a:srgbClr val="8B6F47"/>
          </a:solidFill>
          <a:ln w="12700">
            <a:solidFill>
              <a:srgbClr val="8B6F47"/>
            </a:solidFill>
            <a:prstDash val="solid"/>
          </a:ln>
        </p:spPr>
      </p:sp>
      <p:sp>
        <p:nvSpPr>
          <p:cNvPr id="4" name="Text 2"/>
          <p:cNvSpPr/>
          <p:nvPr/>
        </p:nvSpPr>
        <p:spPr>
          <a:xfrm>
            <a:off x="914400" y="1325880"/>
            <a:ext cx="10058400" cy="457200"/>
          </a:xfrm>
          <a:prstGeom prst="rect">
            <a:avLst/>
          </a:prstGeom>
          <a:noFill/>
          <a:ln/>
        </p:spPr>
        <p:txBody>
          <a:bodyPr wrap="square" lIns="0" tIns="0" rIns="0" bIns="0" rtlCol="0" anchor="ctr"/>
          <a:lstStyle/>
          <a:p>
            <a:pPr indent="0" marL="0">
              <a:buNone/>
            </a:pPr>
            <a:r>
              <a:rPr lang="en-US" sz="1400" b="1" spc="600" kern="0" dirty="0">
                <a:solidFill>
                  <a:srgbClr val="EBB678"/>
                </a:solidFill>
                <a:latin typeface="Calibri" pitchFamily="34" charset="0"/>
                <a:ea typeface="Calibri" pitchFamily="34" charset="-122"/>
                <a:cs typeface="Calibri" pitchFamily="34" charset="-120"/>
              </a:rPr>
              <a:t>AN ANALOGY ABOUT AI TIMING</a:t>
            </a:r>
            <a:endParaRPr lang="en-US" sz="1400" dirty="0"/>
          </a:p>
        </p:txBody>
      </p:sp>
      <p:sp>
        <p:nvSpPr>
          <p:cNvPr id="5" name="Text 3"/>
          <p:cNvSpPr/>
          <p:nvPr/>
        </p:nvSpPr>
        <p:spPr>
          <a:xfrm>
            <a:off x="914400" y="1828800"/>
            <a:ext cx="10332720" cy="1097280"/>
          </a:xfrm>
          <a:prstGeom prst="rect">
            <a:avLst/>
          </a:prstGeom>
          <a:noFill/>
          <a:ln/>
        </p:spPr>
        <p:txBody>
          <a:bodyPr wrap="square" lIns="0" tIns="0" rIns="0" bIns="0" rtlCol="0" anchor="ctr"/>
          <a:lstStyle/>
          <a:p>
            <a:pPr indent="0" marL="0">
              <a:buNone/>
            </a:pPr>
            <a:r>
              <a:rPr lang="en-US" sz="5400" b="1" dirty="0">
                <a:solidFill>
                  <a:srgbClr val="FFFFFF"/>
                </a:solidFill>
                <a:latin typeface="Calibri" pitchFamily="34" charset="0"/>
                <a:ea typeface="Calibri" pitchFamily="34" charset="-122"/>
                <a:cs typeface="Calibri" pitchFamily="34" charset="-120"/>
              </a:rPr>
              <a:t>The Store That Waited for the Internet.</a:t>
            </a:r>
            <a:endParaRPr lang="en-US" sz="5400" dirty="0"/>
          </a:p>
        </p:txBody>
      </p:sp>
      <p:sp>
        <p:nvSpPr>
          <p:cNvPr id="6" name="Text 4"/>
          <p:cNvSpPr/>
          <p:nvPr/>
        </p:nvSpPr>
        <p:spPr>
          <a:xfrm>
            <a:off x="914400" y="3108960"/>
            <a:ext cx="9601200" cy="1280160"/>
          </a:xfrm>
          <a:prstGeom prst="rect">
            <a:avLst/>
          </a:prstGeom>
          <a:noFill/>
          <a:ln/>
        </p:spPr>
        <p:txBody>
          <a:bodyPr wrap="square" lIns="0" tIns="0" rIns="0" bIns="0" rtlCol="0" anchor="ctr"/>
          <a:lstStyle/>
          <a:p>
            <a:pPr indent="0" marL="0">
              <a:buNone/>
            </a:pPr>
            <a:r>
              <a:rPr lang="en-US" sz="2100" dirty="0">
                <a:solidFill>
                  <a:srgbClr val="F3EAD9"/>
                </a:solidFill>
                <a:latin typeface="Calibri" pitchFamily="34" charset="0"/>
                <a:ea typeface="Calibri" pitchFamily="34" charset="-122"/>
                <a:cs typeface="Calibri" pitchFamily="34" charset="-120"/>
              </a:rPr>
              <a:t>Why “let's wait until AI matures” is a closing-time decision dressed up as caution.</a:t>
            </a:r>
            <a:endParaRPr lang="en-US" sz="2100" dirty="0"/>
          </a:p>
        </p:txBody>
      </p:sp>
      <p:pic>
        <p:nvPicPr>
          <p:cNvPr id="7" name="Image 0" descr="preencoded.png">    </p:cNvPr>
          <p:cNvPicPr>
            <a:picLocks noChangeAspect="1"/>
          </p:cNvPicPr>
          <p:nvPr/>
        </p:nvPicPr>
        <p:blipFill>
          <a:blip r:embed="rId1"/>
          <a:stretch>
            <a:fillRect/>
          </a:stretch>
        </p:blipFill>
        <p:spPr>
          <a:xfrm>
            <a:off x="9692640" y="4572000"/>
            <a:ext cx="1645920" cy="1645920"/>
          </a:xfrm>
          <a:prstGeom prst="rect">
            <a:avLst/>
          </a:prstGeom>
        </p:spPr>
      </p:pic>
      <p:sp>
        <p:nvSpPr>
          <p:cNvPr id="8" name="Text 5"/>
          <p:cNvSpPr/>
          <p:nvPr/>
        </p:nvSpPr>
        <p:spPr>
          <a:xfrm>
            <a:off x="914400" y="5989320"/>
            <a:ext cx="5486400" cy="365760"/>
          </a:xfrm>
          <a:prstGeom prst="rect">
            <a:avLst/>
          </a:prstGeom>
          <a:noFill/>
          <a:ln/>
        </p:spPr>
        <p:txBody>
          <a:bodyPr wrap="square" lIns="0" tIns="0" rIns="0" bIns="0" rtlCol="0" anchor="ctr"/>
          <a:lstStyle/>
          <a:p>
            <a:pPr indent="0" marL="0">
              <a:buNone/>
            </a:pPr>
            <a:r>
              <a:rPr lang="en-US" sz="1300" dirty="0">
                <a:solidFill>
                  <a:srgbClr val="F3EAD9"/>
                </a:solidFill>
                <a:latin typeface="Calibri" pitchFamily="34" charset="0"/>
                <a:ea typeface="Calibri" pitchFamily="34" charset="-122"/>
                <a:cs typeface="Calibri" pitchFamily="34" charset="-120"/>
              </a:rPr>
              <a:t>Peter Galloway</a:t>
            </a:r>
            <a:endParaRPr lang="en-US" sz="1300" dirty="0"/>
          </a:p>
        </p:txBody>
      </p:sp>
      <p:sp>
        <p:nvSpPr>
          <p:cNvPr id="9" name="Text 6"/>
          <p:cNvSpPr/>
          <p:nvPr/>
        </p:nvSpPr>
        <p:spPr>
          <a:xfrm>
            <a:off x="6400800" y="5989320"/>
            <a:ext cx="4846320" cy="365760"/>
          </a:xfrm>
          <a:prstGeom prst="rect">
            <a:avLst/>
          </a:prstGeom>
          <a:noFill/>
          <a:ln/>
        </p:spPr>
        <p:txBody>
          <a:bodyPr wrap="square" lIns="0" tIns="0" rIns="0" bIns="0" rtlCol="0" anchor="ctr"/>
          <a:lstStyle/>
          <a:p>
            <a:pPr algn="r" indent="0" marL="0">
              <a:buNone/>
            </a:pPr>
            <a:r>
              <a:rPr lang="en-US" sz="1300" dirty="0">
                <a:solidFill>
                  <a:srgbClr val="F3EAD9"/>
                </a:solidFill>
                <a:latin typeface="Calibri" pitchFamily="34" charset="0"/>
                <a:ea typeface="Calibri" pitchFamily="34" charset="-122"/>
                <a:cs typeface="Calibri" pitchFamily="34" charset="-120"/>
              </a:rPr>
              <a:t>Internal note  ·  Analogy Catalog</a:t>
            </a:r>
            <a:endParaRPr lang="en-US" sz="1300" dirty="0"/>
          </a:p>
        </p:txBody>
      </p:sp>
      <p:sp>
        <p:nvSpPr>
          <p:cNvPr id="10" name="Oval 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3EAD9"/>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D49853"/>
          </a:solidFill>
          <a:ln w="12700">
            <a:solidFill>
              <a:srgbClr val="D49853"/>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D49853"/>
                </a:solidFill>
                <a:latin typeface="Calibri" pitchFamily="34" charset="0"/>
                <a:ea typeface="Calibri" pitchFamily="34" charset="-122"/>
                <a:cs typeface="Calibri" pitchFamily="34" charset="-120"/>
              </a:rPr>
              <a:t>WHAT KEEPS COMING UP</a:t>
            </a:r>
            <a:endParaRPr lang="en-US" sz="1200" dirty="0"/>
          </a:p>
        </p:txBody>
      </p:sp>
      <p:sp>
        <p:nvSpPr>
          <p:cNvPr id="4" name="Text 2"/>
          <p:cNvSpPr/>
          <p:nvPr/>
        </p:nvSpPr>
        <p:spPr>
          <a:xfrm>
            <a:off x="777240" y="914400"/>
            <a:ext cx="10972800" cy="822960"/>
          </a:xfrm>
          <a:prstGeom prst="rect">
            <a:avLst/>
          </a:prstGeom>
          <a:noFill/>
          <a:ln/>
        </p:spPr>
        <p:txBody>
          <a:bodyPr wrap="square" lIns="0" tIns="0" rIns="0" bIns="0" rtlCol="0" anchor="ctr"/>
          <a:lstStyle/>
          <a:p>
            <a:pPr indent="0" marL="0">
              <a:buNone/>
            </a:pPr>
            <a:r>
              <a:rPr lang="en-US" sz="3200" b="1" dirty="0">
                <a:solidFill>
                  <a:srgbClr val="1A130C"/>
                </a:solidFill>
                <a:latin typeface="Calibri" pitchFamily="34" charset="0"/>
                <a:ea typeface="Calibri" pitchFamily="34" charset="-122"/>
                <a:cs typeface="Calibri" pitchFamily="34" charset="-120"/>
              </a:rPr>
              <a:t>“Let's wait until AI stabilizes.”</a:t>
            </a:r>
            <a:endParaRPr lang="en-US" sz="3200" dirty="0"/>
          </a:p>
        </p:txBody>
      </p:sp>
      <p:sp>
        <p:nvSpPr>
          <p:cNvPr id="5" name="Text 3"/>
          <p:cNvSpPr/>
          <p:nvPr/>
        </p:nvSpPr>
        <p:spPr>
          <a:xfrm>
            <a:off x="777240" y="1737360"/>
            <a:ext cx="10972800" cy="777240"/>
          </a:xfrm>
          <a:prstGeom prst="rect">
            <a:avLst/>
          </a:prstGeom>
          <a:noFill/>
          <a:ln/>
        </p:spPr>
        <p:txBody>
          <a:bodyPr wrap="square" lIns="0" tIns="0" rIns="0" bIns="0" rtlCol="0" anchor="ctr"/>
          <a:lstStyle/>
          <a:p>
            <a:pPr indent="0" marL="0">
              <a:buNone/>
            </a:pPr>
            <a:r>
              <a:rPr lang="en-US" sz="2400" i="1" dirty="0">
                <a:solidFill>
                  <a:srgbClr val="8B6F47"/>
                </a:solidFill>
                <a:latin typeface="Calibri" pitchFamily="34" charset="0"/>
                <a:ea typeface="Calibri" pitchFamily="34" charset="-122"/>
                <a:cs typeface="Calibri" pitchFamily="34" charset="-120"/>
              </a:rPr>
              <a:t>It sounds prudent. It killed thousands of retailers.</a:t>
            </a:r>
            <a:endParaRPr lang="en-US" sz="2400" dirty="0"/>
          </a:p>
        </p:txBody>
      </p:sp>
      <p:sp>
        <p:nvSpPr>
          <p:cNvPr id="6" name="Text 4"/>
          <p:cNvSpPr/>
          <p:nvPr/>
        </p:nvSpPr>
        <p:spPr>
          <a:xfrm>
            <a:off x="777240" y="2743200"/>
            <a:ext cx="6035040" cy="3383280"/>
          </a:xfrm>
          <a:prstGeom prst="rect">
            <a:avLst/>
          </a:prstGeom>
          <a:noFill/>
          <a:ln/>
        </p:spPr>
        <p:txBody>
          <a:bodyPr wrap="square" lIns="0" tIns="0" rIns="0" bIns="0" rtlCol="0" anchor="t"/>
          <a:lstStyle/>
          <a:p>
            <a:pPr indent="0" marL="0">
              <a:spcAft>
                <a:spcPts val="800"/>
              </a:spcAft>
              <a:buNone/>
            </a:pPr>
            <a:r>
              <a:rPr lang="en-US" sz="1600" dirty="0">
                <a:solidFill>
                  <a:srgbClr val="1A130C"/>
                </a:solidFill>
                <a:latin typeface="Calibri" pitchFamily="34" charset="0"/>
                <a:ea typeface="Calibri" pitchFamily="34" charset="-122"/>
                <a:cs typeface="Calibri" pitchFamily="34" charset="-120"/>
              </a:rPr>
              <a:t>It comes up at every AI strategy meeting. Things are changing too fast. The market is volatile. Let's wait until it settles, then we'll make our move.</a:t>
            </a:r>
            <a:endParaRPr lang="en-US" sz="1600" dirty="0"/>
          </a:p>
          <a:p>
            <a:pPr indent="0" marL="0">
              <a:spcAft>
                <a:spcPts val="800"/>
              </a:spcAft>
              <a:buNone/>
            </a:pPr>
            <a:endParaRPr lang="en-US" sz="1600" dirty="0"/>
          </a:p>
          <a:p>
            <a:pPr indent="0" marL="0">
              <a:spcAft>
                <a:spcPts val="800"/>
              </a:spcAft>
              <a:buNone/>
            </a:pPr>
            <a:r>
              <a:rPr lang="en-US" sz="1600" dirty="0">
                <a:solidFill>
                  <a:srgbClr val="1A130C"/>
                </a:solidFill>
                <a:latin typeface="Calibri" pitchFamily="34" charset="0"/>
                <a:ea typeface="Calibri" pitchFamily="34" charset="-122"/>
                <a:cs typeface="Calibri" pitchFamily="34" charset="-120"/>
              </a:rPr>
              <a:t>It's the same instinct retailers had in 1998. Sites looked rough. Payments were sketchy. Bandwidth was awful. “We'll wait until it matures.”</a:t>
            </a:r>
            <a:endParaRPr lang="en-US" sz="1600" dirty="0"/>
          </a:p>
          <a:p>
            <a:pPr indent="0" marL="0">
              <a:spcAft>
                <a:spcPts val="800"/>
              </a:spcAft>
              <a:buNone/>
            </a:pPr>
            <a:endParaRPr lang="en-US" sz="1600" dirty="0"/>
          </a:p>
          <a:p>
            <a:pPr indent="0" marL="0">
              <a:spcAft>
                <a:spcPts val="800"/>
              </a:spcAft>
              <a:buNone/>
            </a:pPr>
            <a:r>
              <a:rPr lang="en-US" sz="1600" dirty="0">
                <a:solidFill>
                  <a:srgbClr val="1A130C"/>
                </a:solidFill>
                <a:latin typeface="Calibri" pitchFamily="34" charset="0"/>
                <a:ea typeface="Calibri" pitchFamily="34" charset="-122"/>
                <a:cs typeface="Calibri" pitchFamily="34" charset="-120"/>
              </a:rPr>
              <a:t>By the time it did, the lead was a decade deep and the door was closed.</a:t>
            </a:r>
            <a:endParaRPr lang="en-US" sz="1600" dirty="0"/>
          </a:p>
        </p:txBody>
      </p:sp>
      <p:sp>
        <p:nvSpPr>
          <p:cNvPr id="7" name="Shape 5"/>
          <p:cNvSpPr/>
          <p:nvPr/>
        </p:nvSpPr>
        <p:spPr>
          <a:xfrm>
            <a:off x="7498080" y="274320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2D1F14">
                <a:alpha val="10000"/>
              </a:srgbClr>
            </a:outerShdw>
          </a:effectLst>
        </p:spPr>
      </p:sp>
      <p:sp>
        <p:nvSpPr>
          <p:cNvPr id="8" name="Shape 6"/>
          <p:cNvSpPr/>
          <p:nvPr/>
        </p:nvSpPr>
        <p:spPr>
          <a:xfrm>
            <a:off x="7498080" y="2743200"/>
            <a:ext cx="91440" cy="1188720"/>
          </a:xfrm>
          <a:prstGeom prst="rect">
            <a:avLst/>
          </a:prstGeom>
          <a:solidFill>
            <a:srgbClr val="8B6F47"/>
          </a:solidFill>
          <a:ln w="12700">
            <a:solidFill>
              <a:srgbClr val="8B6F47"/>
            </a:solidFill>
            <a:prstDash val="solid"/>
          </a:ln>
        </p:spPr>
      </p:sp>
      <p:pic>
        <p:nvPicPr>
          <p:cNvPr id="9" name="Image 0" descr="preencoded.png">    </p:cNvPr>
          <p:cNvPicPr>
            <a:picLocks noChangeAspect="1"/>
          </p:cNvPicPr>
          <p:nvPr/>
        </p:nvPicPr>
        <p:blipFill>
          <a:blip r:embed="rId1"/>
          <a:stretch>
            <a:fillRect/>
          </a:stretch>
        </p:blipFill>
        <p:spPr>
          <a:xfrm>
            <a:off x="7772400" y="2971800"/>
            <a:ext cx="548640" cy="548640"/>
          </a:xfrm>
          <a:prstGeom prst="rect">
            <a:avLst/>
          </a:prstGeom>
        </p:spPr>
      </p:pic>
      <p:sp>
        <p:nvSpPr>
          <p:cNvPr id="10" name="Text 7"/>
          <p:cNvSpPr/>
          <p:nvPr/>
        </p:nvSpPr>
        <p:spPr>
          <a:xfrm>
            <a:off x="8458200" y="2880360"/>
            <a:ext cx="2743200" cy="594360"/>
          </a:xfrm>
          <a:prstGeom prst="rect">
            <a:avLst/>
          </a:prstGeom>
          <a:noFill/>
          <a:ln/>
        </p:spPr>
        <p:txBody>
          <a:bodyPr wrap="square" lIns="0" tIns="0" rIns="0" bIns="0" rtlCol="0" anchor="ctr"/>
          <a:lstStyle/>
          <a:p>
            <a:pPr indent="0" marL="0">
              <a:buNone/>
            </a:pPr>
            <a:r>
              <a:rPr lang="en-US" sz="3000" b="1" dirty="0">
                <a:solidFill>
                  <a:srgbClr val="1A130C"/>
                </a:solidFill>
                <a:latin typeface="Calibri" pitchFamily="34" charset="0"/>
                <a:ea typeface="Calibri" pitchFamily="34" charset="-122"/>
                <a:cs typeface="Calibri" pitchFamily="34" charset="-120"/>
              </a:rPr>
              <a:t>10 yrs</a:t>
            </a:r>
            <a:endParaRPr lang="en-US" sz="3000" dirty="0"/>
          </a:p>
        </p:txBody>
      </p:sp>
      <p:sp>
        <p:nvSpPr>
          <p:cNvPr id="11" name="Text 8"/>
          <p:cNvSpPr/>
          <p:nvPr/>
        </p:nvSpPr>
        <p:spPr>
          <a:xfrm>
            <a:off x="8458200" y="3456432"/>
            <a:ext cx="2834640" cy="365760"/>
          </a:xfrm>
          <a:prstGeom prst="rect">
            <a:avLst/>
          </a:prstGeom>
          <a:noFill/>
          <a:ln/>
        </p:spPr>
        <p:txBody>
          <a:bodyPr wrap="square" lIns="0" tIns="0" rIns="0" bIns="0" rtlCol="0" anchor="ctr"/>
          <a:lstStyle/>
          <a:p>
            <a:pPr indent="0" marL="0">
              <a:buNone/>
            </a:pPr>
            <a:r>
              <a:rPr lang="en-US" sz="1200" dirty="0">
                <a:solidFill>
                  <a:srgbClr val="8A7E6B"/>
                </a:solidFill>
                <a:latin typeface="Calibri" pitchFamily="34" charset="0"/>
                <a:ea typeface="Calibri" pitchFamily="34" charset="-122"/>
                <a:cs typeface="Calibri" pitchFamily="34" charset="-120"/>
              </a:rPr>
              <a:t>of compounding lead built by early movers</a:t>
            </a:r>
            <a:endParaRPr lang="en-US" sz="1200" dirty="0"/>
          </a:p>
        </p:txBody>
      </p:sp>
      <p:sp>
        <p:nvSpPr>
          <p:cNvPr id="12" name="Shape 9"/>
          <p:cNvSpPr/>
          <p:nvPr/>
        </p:nvSpPr>
        <p:spPr>
          <a:xfrm>
            <a:off x="7498080" y="406908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2D1F14">
                <a:alpha val="10000"/>
              </a:srgbClr>
            </a:outerShdw>
          </a:effectLst>
        </p:spPr>
      </p:sp>
      <p:sp>
        <p:nvSpPr>
          <p:cNvPr id="13" name="Shape 10"/>
          <p:cNvSpPr/>
          <p:nvPr/>
        </p:nvSpPr>
        <p:spPr>
          <a:xfrm>
            <a:off x="7498080" y="4069080"/>
            <a:ext cx="91440" cy="1188720"/>
          </a:xfrm>
          <a:prstGeom prst="rect">
            <a:avLst/>
          </a:prstGeom>
          <a:solidFill>
            <a:srgbClr val="BF513E"/>
          </a:solidFill>
          <a:ln w="12700">
            <a:solidFill>
              <a:srgbClr val="BF513E"/>
            </a:solidFill>
            <a:prstDash val="solid"/>
          </a:ln>
        </p:spPr>
      </p:sp>
      <p:pic>
        <p:nvPicPr>
          <p:cNvPr id="14" name="Image 1" descr="preencoded.png">    </p:cNvPr>
          <p:cNvPicPr>
            <a:picLocks noChangeAspect="1"/>
          </p:cNvPicPr>
          <p:nvPr/>
        </p:nvPicPr>
        <p:blipFill>
          <a:blip r:embed="rId2"/>
          <a:stretch>
            <a:fillRect/>
          </a:stretch>
        </p:blipFill>
        <p:spPr>
          <a:xfrm>
            <a:off x="7772400" y="4297680"/>
            <a:ext cx="548640" cy="548640"/>
          </a:xfrm>
          <a:prstGeom prst="rect">
            <a:avLst/>
          </a:prstGeom>
        </p:spPr>
      </p:pic>
      <p:sp>
        <p:nvSpPr>
          <p:cNvPr id="15" name="Text 11"/>
          <p:cNvSpPr/>
          <p:nvPr/>
        </p:nvSpPr>
        <p:spPr>
          <a:xfrm>
            <a:off x="8458200" y="4206240"/>
            <a:ext cx="2743200" cy="594360"/>
          </a:xfrm>
          <a:prstGeom prst="rect">
            <a:avLst/>
          </a:prstGeom>
          <a:noFill/>
          <a:ln/>
        </p:spPr>
        <p:txBody>
          <a:bodyPr wrap="square" lIns="0" tIns="0" rIns="0" bIns="0" rtlCol="0" anchor="ctr"/>
          <a:lstStyle/>
          <a:p>
            <a:pPr indent="0" marL="0">
              <a:buNone/>
            </a:pPr>
            <a:r>
              <a:rPr lang="en-US" sz="3000" b="1" dirty="0">
                <a:solidFill>
                  <a:srgbClr val="1A130C"/>
                </a:solidFill>
                <a:latin typeface="Calibri" pitchFamily="34" charset="0"/>
                <a:ea typeface="Calibri" pitchFamily="34" charset="-122"/>
                <a:cs typeface="Calibri" pitchFamily="34" charset="-120"/>
              </a:rPr>
              <a:t>0</a:t>
            </a:r>
            <a:endParaRPr lang="en-US" sz="3000" dirty="0"/>
          </a:p>
        </p:txBody>
      </p:sp>
      <p:sp>
        <p:nvSpPr>
          <p:cNvPr id="16" name="Text 12"/>
          <p:cNvSpPr/>
          <p:nvPr/>
        </p:nvSpPr>
        <p:spPr>
          <a:xfrm>
            <a:off x="8458200" y="4782312"/>
            <a:ext cx="2834640" cy="365760"/>
          </a:xfrm>
          <a:prstGeom prst="rect">
            <a:avLst/>
          </a:prstGeom>
          <a:noFill/>
          <a:ln/>
        </p:spPr>
        <p:txBody>
          <a:bodyPr wrap="square" lIns="0" tIns="0" rIns="0" bIns="0" rtlCol="0" anchor="ctr"/>
          <a:lstStyle/>
          <a:p>
            <a:pPr indent="0" marL="0">
              <a:buNone/>
            </a:pPr>
            <a:r>
              <a:rPr lang="en-US" sz="1200" dirty="0">
                <a:solidFill>
                  <a:srgbClr val="8A7E6B"/>
                </a:solidFill>
                <a:latin typeface="Calibri" pitchFamily="34" charset="0"/>
                <a:ea typeface="Calibri" pitchFamily="34" charset="-122"/>
                <a:cs typeface="Calibri" pitchFamily="34" charset="-120"/>
              </a:rPr>
              <a:t>market share the late mover got</a:t>
            </a:r>
            <a:endParaRPr lang="en-US" sz="1200" dirty="0"/>
          </a:p>
        </p:txBody>
      </p:sp>
      <p:sp>
        <p:nvSpPr>
          <p:cNvPr id="17" name="Shape 13"/>
          <p:cNvSpPr/>
          <p:nvPr/>
        </p:nvSpPr>
        <p:spPr>
          <a:xfrm>
            <a:off x="7498080" y="5394960"/>
            <a:ext cx="3931920" cy="1188720"/>
          </a:xfrm>
          <a:prstGeom prst="rect">
            <a:avLst/>
          </a:prstGeom>
          <a:solidFill>
            <a:srgbClr val="2D1F14"/>
          </a:solidFill>
          <a:ln w="12700">
            <a:solidFill>
              <a:srgbClr val="2D1F14"/>
            </a:solidFill>
            <a:prstDash val="solid"/>
          </a:ln>
          <a:effectLst>
            <a:outerShdw sx="100000" sy="100000" kx="0" ky="0" algn="bl" rotWithShape="0" blurRad="127000" dist="25400" dir="8100000">
              <a:srgbClr val="2D1F14">
                <a:alpha val="75000"/>
              </a:srgbClr>
            </a:outerShdw>
          </a:effectLst>
        </p:spPr>
      </p:sp>
      <p:sp>
        <p:nvSpPr>
          <p:cNvPr id="18" name="Shape 14"/>
          <p:cNvSpPr/>
          <p:nvPr/>
        </p:nvSpPr>
        <p:spPr>
          <a:xfrm>
            <a:off x="7498080" y="5394960"/>
            <a:ext cx="91440" cy="1188720"/>
          </a:xfrm>
          <a:prstGeom prst="rect">
            <a:avLst/>
          </a:prstGeom>
          <a:solidFill>
            <a:srgbClr val="EBB678"/>
          </a:solidFill>
          <a:ln w="12700">
            <a:solidFill>
              <a:srgbClr val="EBB678"/>
            </a:solidFill>
            <a:prstDash val="solid"/>
          </a:ln>
        </p:spPr>
      </p:sp>
      <p:pic>
        <p:nvPicPr>
          <p:cNvPr id="19" name="Image 2" descr="preencoded.png">    </p:cNvPr>
          <p:cNvPicPr>
            <a:picLocks noChangeAspect="1"/>
          </p:cNvPicPr>
          <p:nvPr/>
        </p:nvPicPr>
        <p:blipFill>
          <a:blip r:embed="rId3"/>
          <a:stretch>
            <a:fillRect/>
          </a:stretch>
        </p:blipFill>
        <p:spPr>
          <a:xfrm>
            <a:off x="7772400" y="5623560"/>
            <a:ext cx="548640" cy="548640"/>
          </a:xfrm>
          <a:prstGeom prst="rect">
            <a:avLst/>
          </a:prstGeom>
        </p:spPr>
      </p:pic>
      <p:sp>
        <p:nvSpPr>
          <p:cNvPr id="20" name="Text 15"/>
          <p:cNvSpPr/>
          <p:nvPr/>
        </p:nvSpPr>
        <p:spPr>
          <a:xfrm>
            <a:off x="8458200" y="5532120"/>
            <a:ext cx="2743200" cy="594360"/>
          </a:xfrm>
          <a:prstGeom prst="rect">
            <a:avLst/>
          </a:prstGeom>
          <a:noFill/>
          <a:ln/>
        </p:spPr>
        <p:txBody>
          <a:bodyPr wrap="square" lIns="0" tIns="0" rIns="0" bIns="0" rtlCol="0" anchor="ctr"/>
          <a:lstStyle/>
          <a:p>
            <a:pPr indent="0" marL="0">
              <a:buNone/>
            </a:pPr>
            <a:r>
              <a:rPr lang="en-US" sz="3000" b="1" dirty="0">
                <a:solidFill>
                  <a:srgbClr val="EBB678"/>
                </a:solidFill>
                <a:latin typeface="Calibri" pitchFamily="34" charset="0"/>
                <a:ea typeface="Calibri" pitchFamily="34" charset="-122"/>
                <a:cs typeface="Calibri" pitchFamily="34" charset="-120"/>
              </a:rPr>
              <a:t>↑↑</a:t>
            </a:r>
            <a:endParaRPr lang="en-US" sz="3000" dirty="0"/>
          </a:p>
        </p:txBody>
      </p:sp>
      <p:sp>
        <p:nvSpPr>
          <p:cNvPr id="21" name="Text 16"/>
          <p:cNvSpPr/>
          <p:nvPr/>
        </p:nvSpPr>
        <p:spPr>
          <a:xfrm>
            <a:off x="8458200" y="6108192"/>
            <a:ext cx="2834640" cy="365760"/>
          </a:xfrm>
          <a:prstGeom prst="rect">
            <a:avLst/>
          </a:prstGeom>
          <a:noFill/>
          <a:ln/>
        </p:spPr>
        <p:txBody>
          <a:bodyPr wrap="square" lIns="0" tIns="0" rIns="0" bIns="0" rtlCol="0" anchor="ctr"/>
          <a:lstStyle/>
          <a:p>
            <a:pPr indent="0" marL="0">
              <a:buNone/>
            </a:pPr>
            <a:r>
              <a:rPr lang="en-US" sz="1200" dirty="0">
                <a:solidFill>
                  <a:srgbClr val="F3EAD9"/>
                </a:solidFill>
                <a:latin typeface="Calibri" pitchFamily="34" charset="0"/>
                <a:ea typeface="Calibri" pitchFamily="34" charset="-122"/>
                <a:cs typeface="Calibri" pitchFamily="34" charset="-120"/>
              </a:rPr>
              <a:t>the gap that opened while they waited</a:t>
            </a:r>
            <a:endParaRPr lang="en-US" sz="1200" dirty="0"/>
          </a:p>
        </p:txBody>
      </p:sp>
      <p:sp>
        <p:nvSpPr>
          <p:cNvPr id="22" name="Text 17"/>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8A7E6B"/>
                </a:solidFill>
                <a:latin typeface="Calibri" pitchFamily="34" charset="0"/>
                <a:ea typeface="Calibri" pitchFamily="34" charset="-122"/>
                <a:cs typeface="Calibri" pitchFamily="34" charset="-120"/>
              </a:rPr>
              <a:t>Slide 2 of 7</a:t>
            </a:r>
            <a:endParaRPr lang="en-US" sz="1000" dirty="0"/>
          </a:p>
        </p:txBody>
      </p:sp>
      <p:sp>
        <p:nvSpPr>
          <p:cNvPr id="23" name="Oval 22"/>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2D1F14"/>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D49853"/>
          </a:solidFill>
          <a:ln w="12700">
            <a:solidFill>
              <a:srgbClr val="D49853"/>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EBB678"/>
                </a:solidFill>
                <a:latin typeface="Calibri" pitchFamily="34" charset="0"/>
                <a:ea typeface="Calibri" pitchFamily="34" charset="-122"/>
                <a:cs typeface="Calibri" pitchFamily="34" charset="-120"/>
              </a:rPr>
              <a:t>THE ANALOGY</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1998. The retailer looked at the internet.</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EBB678"/>
                </a:solidFill>
                <a:latin typeface="Calibri" pitchFamily="34" charset="0"/>
                <a:ea typeface="Calibri" pitchFamily="34" charset="-122"/>
                <a:cs typeface="Calibri" pitchFamily="34" charset="-120"/>
              </a:rPr>
              <a:t>“We'll move when it stabilizes.”</a:t>
            </a:r>
            <a:endParaRPr lang="en-US" sz="2400" dirty="0"/>
          </a:p>
        </p:txBody>
      </p:sp>
      <p:sp>
        <p:nvSpPr>
          <p:cNvPr id="6" name="Text 4"/>
          <p:cNvSpPr/>
          <p:nvPr/>
        </p:nvSpPr>
        <p:spPr>
          <a:xfrm>
            <a:off x="777240" y="2880360"/>
            <a:ext cx="6400800" cy="2743200"/>
          </a:xfrm>
          <a:prstGeom prst="rect">
            <a:avLst/>
          </a:prstGeom>
          <a:noFill/>
          <a:ln/>
        </p:spPr>
        <p:txBody>
          <a:bodyPr wrap="square" lIns="0" tIns="0" rIns="0" bIns="0" rtlCol="0" anchor="t"/>
          <a:lstStyle/>
          <a:p>
            <a:pPr indent="0" marL="0">
              <a:spcAft>
                <a:spcPts val="800"/>
              </a:spcAft>
              <a:buNone/>
            </a:pPr>
            <a:r>
              <a:rPr lang="en-US" sz="1600" dirty="0">
                <a:solidFill>
                  <a:srgbClr val="F3EAD9"/>
                </a:solidFill>
                <a:latin typeface="Calibri" pitchFamily="34" charset="0"/>
                <a:ea typeface="Calibri" pitchFamily="34" charset="-122"/>
                <a:cs typeface="Calibri" pitchFamily="34" charset="-120"/>
              </a:rPr>
              <a:t>Online payments were sketchy. Bandwidth was painful. Most sites looked terrible. So they waited — sensibly, prudently — for the technology to settle down.</a:t>
            </a:r>
            <a:endParaRPr lang="en-US" sz="1600" dirty="0"/>
          </a:p>
          <a:p>
            <a:pPr indent="0" marL="0">
              <a:spcAft>
                <a:spcPts val="800"/>
              </a:spcAft>
              <a:buNone/>
            </a:pPr>
            <a:endParaRPr lang="en-US" sz="1600" dirty="0"/>
          </a:p>
          <a:p>
            <a:pPr indent="0" marL="0">
              <a:spcAft>
                <a:spcPts val="800"/>
              </a:spcAft>
              <a:buNone/>
            </a:pPr>
            <a:r>
              <a:rPr lang="en-US" sz="1600" dirty="0">
                <a:solidFill>
                  <a:srgbClr val="F3EAD9"/>
                </a:solidFill>
                <a:latin typeface="Calibri" pitchFamily="34" charset="0"/>
                <a:ea typeface="Calibri" pitchFamily="34" charset="-122"/>
                <a:cs typeface="Calibri" pitchFamily="34" charset="-120"/>
              </a:rPr>
              <a:t>While they waited, Amazon learned what customers wanted. eBay built the world's biggest two-sided market. Thousands of new entrants built distribution, brand, and infrastructure. The retailer who waited finally moved in 2008. By then there was nothing left to take.</a:t>
            </a:r>
            <a:endParaRPr lang="en-US" sz="1600" dirty="0"/>
          </a:p>
        </p:txBody>
      </p:sp>
      <p:sp>
        <p:nvSpPr>
          <p:cNvPr id="7" name="Shape 5"/>
          <p:cNvSpPr/>
          <p:nvPr/>
        </p:nvSpPr>
        <p:spPr>
          <a:xfrm>
            <a:off x="777240" y="5806440"/>
            <a:ext cx="6400800" cy="868680"/>
          </a:xfrm>
          <a:prstGeom prst="rect">
            <a:avLst/>
          </a:prstGeom>
          <a:solidFill>
            <a:srgbClr val="3D2C1E"/>
          </a:solidFill>
          <a:ln w="12700">
            <a:solidFill>
              <a:srgbClr val="EBB678"/>
            </a:solidFill>
            <a:prstDash val="solid"/>
          </a:ln>
        </p:spPr>
      </p:sp>
      <p:sp>
        <p:nvSpPr>
          <p:cNvPr id="8" name="Shape 6"/>
          <p:cNvSpPr/>
          <p:nvPr/>
        </p:nvSpPr>
        <p:spPr>
          <a:xfrm>
            <a:off x="777240" y="5806440"/>
            <a:ext cx="73152" cy="868680"/>
          </a:xfrm>
          <a:prstGeom prst="rect">
            <a:avLst/>
          </a:prstGeom>
          <a:solidFill>
            <a:srgbClr val="EBB678"/>
          </a:solidFill>
          <a:ln w="12700">
            <a:solidFill>
              <a:srgbClr val="EBB678"/>
            </a:solidFill>
            <a:prstDash val="solid"/>
          </a:ln>
        </p:spPr>
      </p:sp>
      <p:sp>
        <p:nvSpPr>
          <p:cNvPr id="9" name="Text 7"/>
          <p:cNvSpPr/>
          <p:nvPr/>
        </p:nvSpPr>
        <p:spPr>
          <a:xfrm>
            <a:off x="1051560" y="5870448"/>
            <a:ext cx="6080760" cy="777240"/>
          </a:xfrm>
          <a:prstGeom prst="rect">
            <a:avLst/>
          </a:prstGeom>
          <a:noFill/>
          <a:ln/>
        </p:spPr>
        <p:txBody>
          <a:bodyPr wrap="square" lIns="0" tIns="0" rIns="0" bIns="0" rtlCol="0" anchor="ctr"/>
          <a:lstStyle/>
          <a:p>
            <a:pPr indent="0" marL="0">
              <a:buNone/>
            </a:pPr>
            <a:r>
              <a:rPr lang="en-US" sz="1600" b="1" dirty="0">
                <a:solidFill>
                  <a:srgbClr val="EBB678"/>
                </a:solidFill>
                <a:latin typeface="Calibri" pitchFamily="34" charset="0"/>
                <a:ea typeface="Calibri" pitchFamily="34" charset="-122"/>
                <a:cs typeface="Calibri" pitchFamily="34" charset="-120"/>
              </a:rPr>
              <a:t>They didn't get a calmer market. They got a closed store.</a:t>
            </a:r>
            <a:endParaRPr lang="en-US" sz="1600" dirty="0"/>
          </a:p>
        </p:txBody>
      </p:sp>
      <p:sp>
        <p:nvSpPr>
          <p:cNvPr id="10" name="Shape 8"/>
          <p:cNvSpPr/>
          <p:nvPr/>
        </p:nvSpPr>
        <p:spPr>
          <a:xfrm>
            <a:off x="7589520" y="2880360"/>
            <a:ext cx="3840480" cy="1691640"/>
          </a:xfrm>
          <a:prstGeom prst="rect">
            <a:avLst/>
          </a:prstGeom>
          <a:solidFill>
            <a:srgbClr val="3D2C1E"/>
          </a:solidFill>
          <a:ln w="12700">
            <a:solidFill>
              <a:srgbClr val="4A3525"/>
            </a:solidFill>
            <a:prstDash val="solid"/>
          </a:ln>
        </p:spPr>
      </p:sp>
      <p:sp>
        <p:nvSpPr>
          <p:cNvPr id="11" name="Shape 9"/>
          <p:cNvSpPr/>
          <p:nvPr/>
        </p:nvSpPr>
        <p:spPr>
          <a:xfrm>
            <a:off x="7589520" y="2880360"/>
            <a:ext cx="3840480" cy="73152"/>
          </a:xfrm>
          <a:prstGeom prst="rect">
            <a:avLst/>
          </a:prstGeom>
          <a:solidFill>
            <a:srgbClr val="8B6F47"/>
          </a:solidFill>
          <a:ln w="12700">
            <a:solidFill>
              <a:srgbClr val="8B6F47"/>
            </a:solidFill>
            <a:prstDash val="solid"/>
          </a:ln>
        </p:spPr>
      </p:sp>
      <p:sp>
        <p:nvSpPr>
          <p:cNvPr id="12" name="Shape 10"/>
          <p:cNvSpPr/>
          <p:nvPr/>
        </p:nvSpPr>
        <p:spPr>
          <a:xfrm>
            <a:off x="7863840" y="3154680"/>
            <a:ext cx="731520" cy="731520"/>
          </a:xfrm>
          <a:prstGeom prst="ellipse">
            <a:avLst/>
          </a:prstGeom>
          <a:solidFill>
            <a:srgbClr val="8B6F47"/>
          </a:solidFill>
          <a:ln w="12700">
            <a:solidFill>
              <a:srgbClr val="8B6F47"/>
            </a:solidFill>
            <a:prstDash val="solid"/>
          </a:ln>
        </p:spPr>
      </p:sp>
      <p:pic>
        <p:nvPicPr>
          <p:cNvPr id="13" name="Image 0" descr="preencoded.png">    </p:cNvPr>
          <p:cNvPicPr>
            <a:picLocks noChangeAspect="1"/>
          </p:cNvPicPr>
          <p:nvPr/>
        </p:nvPicPr>
        <p:blipFill>
          <a:blip r:embed="rId1"/>
          <a:stretch>
            <a:fillRect/>
          </a:stretch>
        </p:blipFill>
        <p:spPr>
          <a:xfrm>
            <a:off x="7973568" y="3264408"/>
            <a:ext cx="512064" cy="512064"/>
          </a:xfrm>
          <a:prstGeom prst="rect">
            <a:avLst/>
          </a:prstGeom>
        </p:spPr>
      </p:pic>
      <p:sp>
        <p:nvSpPr>
          <p:cNvPr id="14" name="Text 11"/>
          <p:cNvSpPr/>
          <p:nvPr/>
        </p:nvSpPr>
        <p:spPr>
          <a:xfrm>
            <a:off x="8778240" y="3200400"/>
            <a:ext cx="2468880" cy="365760"/>
          </a:xfrm>
          <a:prstGeom prst="rect">
            <a:avLst/>
          </a:prstGeom>
          <a:noFill/>
          <a:ln/>
        </p:spPr>
        <p:txBody>
          <a:bodyPr wrap="square" lIns="0" tIns="0" rIns="0" bIns="0" rtlCol="0" anchor="ctr"/>
          <a:lstStyle/>
          <a:p>
            <a:pPr indent="0" marL="0">
              <a:buNone/>
            </a:pPr>
            <a:r>
              <a:rPr lang="en-US" sz="1200" b="1" spc="500" kern="0" dirty="0">
                <a:solidFill>
                  <a:srgbClr val="EBB678"/>
                </a:solidFill>
                <a:latin typeface="Calibri" pitchFamily="34" charset="0"/>
                <a:ea typeface="Calibri" pitchFamily="34" charset="-122"/>
                <a:cs typeface="Calibri" pitchFamily="34" charset="-120"/>
              </a:rPr>
              <a:t>WAITED</a:t>
            </a:r>
            <a:endParaRPr lang="en-US" sz="1200" dirty="0"/>
          </a:p>
        </p:txBody>
      </p:sp>
      <p:sp>
        <p:nvSpPr>
          <p:cNvPr id="15" name="Text 12"/>
          <p:cNvSpPr/>
          <p:nvPr/>
        </p:nvSpPr>
        <p:spPr>
          <a:xfrm>
            <a:off x="8778240" y="352044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2008</a:t>
            </a:r>
            <a:endParaRPr lang="en-US" sz="2200" dirty="0"/>
          </a:p>
        </p:txBody>
      </p:sp>
      <p:sp>
        <p:nvSpPr>
          <p:cNvPr id="16" name="Text 13"/>
          <p:cNvSpPr/>
          <p:nvPr/>
        </p:nvSpPr>
        <p:spPr>
          <a:xfrm>
            <a:off x="7863840" y="4069080"/>
            <a:ext cx="3291840" cy="457200"/>
          </a:xfrm>
          <a:prstGeom prst="rect">
            <a:avLst/>
          </a:prstGeom>
          <a:noFill/>
          <a:ln/>
        </p:spPr>
        <p:txBody>
          <a:bodyPr wrap="square" lIns="0" tIns="0" rIns="0" bIns="0" rtlCol="0" anchor="ctr"/>
          <a:lstStyle/>
          <a:p>
            <a:pPr indent="0" marL="0">
              <a:buNone/>
            </a:pPr>
            <a:r>
              <a:rPr lang="en-US" sz="1200" dirty="0">
                <a:solidFill>
                  <a:srgbClr val="F3EAD9"/>
                </a:solidFill>
                <a:latin typeface="Calibri" pitchFamily="34" charset="0"/>
                <a:ea typeface="Calibri" pitchFamily="34" charset="-122"/>
                <a:cs typeface="Calibri" pitchFamily="34" charset="-120"/>
              </a:rPr>
              <a:t>Moved when it felt safe. Found the lot already paved over.</a:t>
            </a:r>
            <a:endParaRPr lang="en-US" sz="1200" dirty="0"/>
          </a:p>
        </p:txBody>
      </p:sp>
      <p:sp>
        <p:nvSpPr>
          <p:cNvPr id="17" name="Shape 14"/>
          <p:cNvSpPr/>
          <p:nvPr/>
        </p:nvSpPr>
        <p:spPr>
          <a:xfrm>
            <a:off x="7589520" y="4800600"/>
            <a:ext cx="3840480" cy="1691640"/>
          </a:xfrm>
          <a:prstGeom prst="rect">
            <a:avLst/>
          </a:prstGeom>
          <a:solidFill>
            <a:srgbClr val="3D2C1E"/>
          </a:solidFill>
          <a:ln w="12700">
            <a:solidFill>
              <a:srgbClr val="4A3525"/>
            </a:solidFill>
            <a:prstDash val="solid"/>
          </a:ln>
        </p:spPr>
      </p:sp>
      <p:sp>
        <p:nvSpPr>
          <p:cNvPr id="18" name="Shape 15"/>
          <p:cNvSpPr/>
          <p:nvPr/>
        </p:nvSpPr>
        <p:spPr>
          <a:xfrm>
            <a:off x="7589520" y="4800600"/>
            <a:ext cx="3840480" cy="73152"/>
          </a:xfrm>
          <a:prstGeom prst="rect">
            <a:avLst/>
          </a:prstGeom>
          <a:solidFill>
            <a:srgbClr val="D49853"/>
          </a:solidFill>
          <a:ln w="12700">
            <a:solidFill>
              <a:srgbClr val="D49853"/>
            </a:solidFill>
            <a:prstDash val="solid"/>
          </a:ln>
        </p:spPr>
      </p:sp>
      <p:sp>
        <p:nvSpPr>
          <p:cNvPr id="19" name="Shape 16"/>
          <p:cNvSpPr/>
          <p:nvPr/>
        </p:nvSpPr>
        <p:spPr>
          <a:xfrm>
            <a:off x="7863840" y="5074920"/>
            <a:ext cx="731520" cy="731520"/>
          </a:xfrm>
          <a:prstGeom prst="ellipse">
            <a:avLst/>
          </a:prstGeom>
          <a:solidFill>
            <a:srgbClr val="D49853"/>
          </a:solidFill>
          <a:ln w="12700">
            <a:solidFill>
              <a:srgbClr val="D49853"/>
            </a:solidFill>
            <a:prstDash val="solid"/>
          </a:ln>
        </p:spPr>
      </p:sp>
      <p:pic>
        <p:nvPicPr>
          <p:cNvPr id="20" name="Image 1" descr="preencoded.png">    </p:cNvPr>
          <p:cNvPicPr>
            <a:picLocks noChangeAspect="1"/>
          </p:cNvPicPr>
          <p:nvPr/>
        </p:nvPicPr>
        <p:blipFill>
          <a:blip r:embed="rId2"/>
          <a:stretch>
            <a:fillRect/>
          </a:stretch>
        </p:blipFill>
        <p:spPr>
          <a:xfrm>
            <a:off x="7973568" y="5184648"/>
            <a:ext cx="512064" cy="512064"/>
          </a:xfrm>
          <a:prstGeom prst="rect">
            <a:avLst/>
          </a:prstGeom>
        </p:spPr>
      </p:pic>
      <p:sp>
        <p:nvSpPr>
          <p:cNvPr id="21" name="Text 17"/>
          <p:cNvSpPr/>
          <p:nvPr/>
        </p:nvSpPr>
        <p:spPr>
          <a:xfrm>
            <a:off x="8778240" y="5120640"/>
            <a:ext cx="2468880" cy="365760"/>
          </a:xfrm>
          <a:prstGeom prst="rect">
            <a:avLst/>
          </a:prstGeom>
          <a:noFill/>
          <a:ln/>
        </p:spPr>
        <p:txBody>
          <a:bodyPr wrap="square" lIns="0" tIns="0" rIns="0" bIns="0" rtlCol="0" anchor="ctr"/>
          <a:lstStyle/>
          <a:p>
            <a:pPr indent="0" marL="0">
              <a:buNone/>
            </a:pPr>
            <a:r>
              <a:rPr lang="en-US" sz="1200" b="1" spc="500" kern="0" dirty="0">
                <a:solidFill>
                  <a:srgbClr val="EBB678"/>
                </a:solidFill>
                <a:latin typeface="Calibri" pitchFamily="34" charset="0"/>
                <a:ea typeface="Calibri" pitchFamily="34" charset="-122"/>
                <a:cs typeface="Calibri" pitchFamily="34" charset="-120"/>
              </a:rPr>
              <a:t>MOVED</a:t>
            </a:r>
            <a:endParaRPr lang="en-US" sz="1200" dirty="0"/>
          </a:p>
        </p:txBody>
      </p:sp>
      <p:sp>
        <p:nvSpPr>
          <p:cNvPr id="22" name="Text 18"/>
          <p:cNvSpPr/>
          <p:nvPr/>
        </p:nvSpPr>
        <p:spPr>
          <a:xfrm>
            <a:off x="8778240" y="544068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1998</a:t>
            </a:r>
            <a:endParaRPr lang="en-US" sz="2200" dirty="0"/>
          </a:p>
        </p:txBody>
      </p:sp>
      <p:sp>
        <p:nvSpPr>
          <p:cNvPr id="23" name="Text 19"/>
          <p:cNvSpPr/>
          <p:nvPr/>
        </p:nvSpPr>
        <p:spPr>
          <a:xfrm>
            <a:off x="7863840" y="5989320"/>
            <a:ext cx="3291840" cy="457200"/>
          </a:xfrm>
          <a:prstGeom prst="rect">
            <a:avLst/>
          </a:prstGeom>
          <a:noFill/>
          <a:ln/>
        </p:spPr>
        <p:txBody>
          <a:bodyPr wrap="square" lIns="0" tIns="0" rIns="0" bIns="0" rtlCol="0" anchor="ctr"/>
          <a:lstStyle/>
          <a:p>
            <a:pPr indent="0" marL="0">
              <a:buNone/>
            </a:pPr>
            <a:r>
              <a:rPr lang="en-US" sz="1200" dirty="0">
                <a:solidFill>
                  <a:srgbClr val="F3EAD9"/>
                </a:solidFill>
                <a:latin typeface="Calibri" pitchFamily="34" charset="0"/>
                <a:ea typeface="Calibri" pitchFamily="34" charset="-122"/>
                <a:cs typeface="Calibri" pitchFamily="34" charset="-120"/>
              </a:rPr>
              <a:t>Built clumsily. Learned. Compounded the lead for a decade.</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8A7E6B"/>
                </a:solidFill>
                <a:latin typeface="Calibri" pitchFamily="34" charset="0"/>
                <a:ea typeface="Calibri" pitchFamily="34" charset="-122"/>
                <a:cs typeface="Calibri" pitchFamily="34" charset="-120"/>
              </a:rPr>
              <a:t>Slide 3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3EAD9"/>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D49853"/>
          </a:solidFill>
          <a:ln w="12700">
            <a:solidFill>
              <a:srgbClr val="D49853"/>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D49853"/>
                </a:solidFill>
                <a:latin typeface="Calibri" pitchFamily="34" charset="0"/>
                <a:ea typeface="Calibri" pitchFamily="34" charset="-122"/>
                <a:cs typeface="Calibri" pitchFamily="34" charset="-120"/>
              </a:rPr>
              <a:t>THE WRONG QUESTION</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200" b="1" dirty="0">
                <a:solidFill>
                  <a:srgbClr val="1A130C"/>
                </a:solidFill>
                <a:latin typeface="Calibri" pitchFamily="34" charset="0"/>
                <a:ea typeface="Calibri" pitchFamily="34" charset="-122"/>
                <a:cs typeface="Calibri" pitchFamily="34" charset="-120"/>
              </a:rPr>
              <a:t>“When will AI be stable enough to use?”</a:t>
            </a:r>
            <a:endParaRPr lang="en-US" sz="3200" dirty="0"/>
          </a:p>
        </p:txBody>
      </p:sp>
      <p:sp>
        <p:nvSpPr>
          <p:cNvPr id="5" name="Text 3"/>
          <p:cNvSpPr/>
          <p:nvPr/>
        </p:nvSpPr>
        <p:spPr>
          <a:xfrm>
            <a:off x="777240" y="1783080"/>
            <a:ext cx="11155680" cy="640080"/>
          </a:xfrm>
          <a:prstGeom prst="rect">
            <a:avLst/>
          </a:prstGeom>
          <a:noFill/>
          <a:ln/>
        </p:spPr>
        <p:txBody>
          <a:bodyPr wrap="square" lIns="0" tIns="0" rIns="0" bIns="0" rtlCol="0" anchor="ctr"/>
          <a:lstStyle/>
          <a:p>
            <a:pPr indent="0" marL="0">
              <a:buNone/>
            </a:pPr>
            <a:r>
              <a:rPr lang="en-US" sz="2000" i="1" dirty="0">
                <a:solidFill>
                  <a:srgbClr val="8B6F47"/>
                </a:solidFill>
                <a:latin typeface="Calibri" pitchFamily="34" charset="0"/>
                <a:ea typeface="Calibri" pitchFamily="34" charset="-122"/>
                <a:cs typeface="Calibri" pitchFamily="34" charset="-120"/>
              </a:rPr>
              <a:t>— said by someone hoping waves arrive on a schedule.</a:t>
            </a:r>
            <a:endParaRPr lang="en-US" sz="2000" dirty="0"/>
          </a:p>
        </p:txBody>
      </p:sp>
      <p:sp>
        <p:nvSpPr>
          <p:cNvPr id="6" name="Text 4"/>
          <p:cNvSpPr/>
          <p:nvPr/>
        </p:nvSpPr>
        <p:spPr>
          <a:xfrm>
            <a:off x="777240" y="2880360"/>
            <a:ext cx="6035040" cy="2286000"/>
          </a:xfrm>
          <a:prstGeom prst="rect">
            <a:avLst/>
          </a:prstGeom>
          <a:noFill/>
          <a:ln/>
        </p:spPr>
        <p:txBody>
          <a:bodyPr wrap="square" lIns="0" tIns="0" rIns="0" bIns="0" rtlCol="0" anchor="t"/>
          <a:lstStyle/>
          <a:p>
            <a:pPr indent="0" marL="0">
              <a:spcAft>
                <a:spcPts val="800"/>
              </a:spcAft>
              <a:buNone/>
            </a:pPr>
            <a:r>
              <a:rPr lang="en-US" sz="1600" dirty="0">
                <a:solidFill>
                  <a:srgbClr val="1A130C"/>
                </a:solidFill>
                <a:latin typeface="Calibri" pitchFamily="34" charset="0"/>
                <a:ea typeface="Calibri" pitchFamily="34" charset="-122"/>
                <a:cs typeface="Calibri" pitchFamily="34" charset="-120"/>
              </a:rPr>
              <a:t>Stability is the wrong target. The right target is learning velocity.</a:t>
            </a:r>
            <a:endParaRPr lang="en-US" sz="1600" dirty="0"/>
          </a:p>
          <a:p>
            <a:pPr indent="0" marL="0">
              <a:spcAft>
                <a:spcPts val="800"/>
              </a:spcAft>
              <a:buNone/>
            </a:pPr>
            <a:endParaRPr lang="en-US" sz="1600" dirty="0"/>
          </a:p>
          <a:p>
            <a:pPr indent="0" marL="0">
              <a:spcAft>
                <a:spcPts val="800"/>
              </a:spcAft>
              <a:buNone/>
            </a:pPr>
            <a:r>
              <a:rPr lang="en-US" sz="1600" dirty="0">
                <a:solidFill>
                  <a:srgbClr val="1A130C"/>
                </a:solidFill>
                <a:latin typeface="Calibri" pitchFamily="34" charset="0"/>
                <a:ea typeface="Calibri" pitchFamily="34" charset="-122"/>
                <a:cs typeface="Calibri" pitchFamily="34" charset="-120"/>
              </a:rPr>
              <a:t>The companies that win don't wait for the technology to be predictable. They get on it early, fail cheaply, build muscle, and know how to use it by the time the rest of the market wakes up.</a:t>
            </a:r>
            <a:endParaRPr lang="en-US" sz="1600" dirty="0"/>
          </a:p>
        </p:txBody>
      </p:sp>
      <p:sp>
        <p:nvSpPr>
          <p:cNvPr id="7" name="Shape 5"/>
          <p:cNvSpPr/>
          <p:nvPr/>
        </p:nvSpPr>
        <p:spPr>
          <a:xfrm>
            <a:off x="777240" y="5440680"/>
            <a:ext cx="6035040" cy="960120"/>
          </a:xfrm>
          <a:prstGeom prst="rect">
            <a:avLst/>
          </a:prstGeom>
          <a:solidFill>
            <a:srgbClr val="2D1F14"/>
          </a:solidFill>
          <a:ln w="12700">
            <a:solidFill>
              <a:srgbClr val="EBB678"/>
            </a:solidFill>
            <a:prstDash val="solid"/>
          </a:ln>
        </p:spPr>
      </p:sp>
      <p:sp>
        <p:nvSpPr>
          <p:cNvPr id="8" name="Shape 6"/>
          <p:cNvSpPr/>
          <p:nvPr/>
        </p:nvSpPr>
        <p:spPr>
          <a:xfrm>
            <a:off x="777240" y="5440680"/>
            <a:ext cx="73152" cy="960120"/>
          </a:xfrm>
          <a:prstGeom prst="rect">
            <a:avLst/>
          </a:prstGeom>
          <a:solidFill>
            <a:srgbClr val="EBB678"/>
          </a:solidFill>
          <a:ln w="12700">
            <a:solidFill>
              <a:srgbClr val="EBB678"/>
            </a:solidFill>
            <a:prstDash val="solid"/>
          </a:ln>
        </p:spPr>
      </p:sp>
      <p:sp>
        <p:nvSpPr>
          <p:cNvPr id="9" name="Text 7"/>
          <p:cNvSpPr/>
          <p:nvPr/>
        </p:nvSpPr>
        <p:spPr>
          <a:xfrm>
            <a:off x="1051560" y="5504688"/>
            <a:ext cx="5715000" cy="868680"/>
          </a:xfrm>
          <a:prstGeom prst="rect">
            <a:avLst/>
          </a:prstGeom>
          <a:noFill/>
          <a:ln/>
        </p:spPr>
        <p:txBody>
          <a:bodyPr wrap="square" lIns="0" tIns="0" rIns="0" bIns="0" rtlCol="0" anchor="ctr"/>
          <a:lstStyle/>
          <a:p>
            <a:pPr indent="0" marL="0">
              <a:buNone/>
            </a:pPr>
            <a:r>
              <a:rPr lang="en-US" sz="1500" b="1" dirty="0">
                <a:solidFill>
                  <a:srgbClr val="EBB678"/>
                </a:solidFill>
                <a:latin typeface="Calibri" pitchFamily="34" charset="0"/>
                <a:ea typeface="Calibri" pitchFamily="34" charset="-122"/>
                <a:cs typeface="Calibri" pitchFamily="34" charset="-120"/>
              </a:rPr>
              <a:t>The lead doesn't come from picking the perfect tool. It comes from being the one who already knows how to use it.</a:t>
            </a:r>
            <a:endParaRPr lang="en-US" sz="1500" dirty="0"/>
          </a:p>
        </p:txBody>
      </p:sp>
      <p:sp>
        <p:nvSpPr>
          <p:cNvPr id="10" name="Shape 8"/>
          <p:cNvSpPr/>
          <p:nvPr/>
        </p:nvSpPr>
        <p:spPr>
          <a:xfrm>
            <a:off x="7589520" y="28803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2D1F14">
                <a:alpha val="8000"/>
              </a:srgbClr>
            </a:outerShdw>
          </a:effectLst>
        </p:spPr>
      </p:sp>
      <p:sp>
        <p:nvSpPr>
          <p:cNvPr id="11" name="Shape 9"/>
          <p:cNvSpPr/>
          <p:nvPr/>
        </p:nvSpPr>
        <p:spPr>
          <a:xfrm>
            <a:off x="7589520" y="2880360"/>
            <a:ext cx="3840480" cy="73152"/>
          </a:xfrm>
          <a:prstGeom prst="rect">
            <a:avLst/>
          </a:prstGeom>
          <a:solidFill>
            <a:srgbClr val="BF513E"/>
          </a:solidFill>
          <a:ln w="12700">
            <a:solidFill>
              <a:srgbClr val="BF513E"/>
            </a:solidFill>
            <a:prstDash val="solid"/>
          </a:ln>
        </p:spPr>
      </p:sp>
      <p:pic>
        <p:nvPicPr>
          <p:cNvPr id="12" name="Image 0" descr="preencoded.png">    </p:cNvPr>
          <p:cNvPicPr>
            <a:picLocks noChangeAspect="1"/>
          </p:cNvPicPr>
          <p:nvPr/>
        </p:nvPicPr>
        <p:blipFill>
          <a:blip r:embed="rId1"/>
          <a:stretch>
            <a:fillRect/>
          </a:stretch>
        </p:blipFill>
        <p:spPr>
          <a:xfrm>
            <a:off x="7863840" y="3154680"/>
            <a:ext cx="502920" cy="502920"/>
          </a:xfrm>
          <a:prstGeom prst="rect">
            <a:avLst/>
          </a:prstGeom>
        </p:spPr>
      </p:pic>
      <p:sp>
        <p:nvSpPr>
          <p:cNvPr id="13" name="Text 10"/>
          <p:cNvSpPr/>
          <p:nvPr/>
        </p:nvSpPr>
        <p:spPr>
          <a:xfrm>
            <a:off x="8503920" y="3172968"/>
            <a:ext cx="2743200" cy="365760"/>
          </a:xfrm>
          <a:prstGeom prst="rect">
            <a:avLst/>
          </a:prstGeom>
          <a:noFill/>
          <a:ln/>
        </p:spPr>
        <p:txBody>
          <a:bodyPr wrap="square" lIns="0" tIns="0" rIns="0" bIns="0" rtlCol="0" anchor="ctr"/>
          <a:lstStyle/>
          <a:p>
            <a:pPr indent="0" marL="0">
              <a:buNone/>
            </a:pPr>
            <a:r>
              <a:rPr lang="en-US" sz="1200" b="1" spc="500" kern="0" dirty="0">
                <a:solidFill>
                  <a:srgbClr val="BF513E"/>
                </a:solidFill>
                <a:latin typeface="Calibri" pitchFamily="34" charset="0"/>
                <a:ea typeface="Calibri" pitchFamily="34" charset="-122"/>
                <a:cs typeface="Calibri" pitchFamily="34" charset="-120"/>
              </a:rPr>
              <a:t>WAIT</a:t>
            </a:r>
            <a:endParaRPr lang="en-US" sz="1200" dirty="0"/>
          </a:p>
        </p:txBody>
      </p:sp>
      <p:sp>
        <p:nvSpPr>
          <p:cNvPr id="14" name="Text 11"/>
          <p:cNvSpPr/>
          <p:nvPr/>
        </p:nvSpPr>
        <p:spPr>
          <a:xfrm>
            <a:off x="7863840" y="3749040"/>
            <a:ext cx="3291840" cy="777240"/>
          </a:xfrm>
          <a:prstGeom prst="rect">
            <a:avLst/>
          </a:prstGeom>
          <a:noFill/>
          <a:ln/>
        </p:spPr>
        <p:txBody>
          <a:bodyPr wrap="square" lIns="0" tIns="0" rIns="0" bIns="0" rtlCol="0" anchor="t"/>
          <a:lstStyle/>
          <a:p>
            <a:pPr indent="0" marL="0">
              <a:buNone/>
            </a:pPr>
            <a:r>
              <a:rPr lang="en-US" sz="1300" dirty="0">
                <a:solidFill>
                  <a:srgbClr val="1A130C"/>
                </a:solidFill>
                <a:latin typeface="Calibri" pitchFamily="34" charset="0"/>
                <a:ea typeface="Calibri" pitchFamily="34" charset="-122"/>
                <a:cs typeface="Calibri" pitchFamily="34" charset="-120"/>
              </a:rPr>
              <a:t>Zero learning, zero data, zero in-house capability. When you finally move, you move on the competitor's terms.</a:t>
            </a:r>
            <a:endParaRPr lang="en-US" sz="1300" dirty="0"/>
          </a:p>
        </p:txBody>
      </p:sp>
      <p:sp>
        <p:nvSpPr>
          <p:cNvPr id="15" name="Shape 12"/>
          <p:cNvSpPr/>
          <p:nvPr/>
        </p:nvSpPr>
        <p:spPr>
          <a:xfrm>
            <a:off x="7589520" y="47091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2D1F14">
                <a:alpha val="8000"/>
              </a:srgbClr>
            </a:outerShdw>
          </a:effectLst>
        </p:spPr>
      </p:sp>
      <p:sp>
        <p:nvSpPr>
          <p:cNvPr id="16" name="Shape 13"/>
          <p:cNvSpPr/>
          <p:nvPr/>
        </p:nvSpPr>
        <p:spPr>
          <a:xfrm>
            <a:off x="7589520" y="4709160"/>
            <a:ext cx="3840480" cy="73152"/>
          </a:xfrm>
          <a:prstGeom prst="rect">
            <a:avLst/>
          </a:prstGeom>
          <a:solidFill>
            <a:srgbClr val="7C9A5C"/>
          </a:solidFill>
          <a:ln w="12700">
            <a:solidFill>
              <a:srgbClr val="7C9A5C"/>
            </a:solidFill>
            <a:prstDash val="solid"/>
          </a:ln>
        </p:spPr>
      </p:sp>
      <p:pic>
        <p:nvPicPr>
          <p:cNvPr id="17" name="Image 1" descr="preencoded.png">    </p:cNvPr>
          <p:cNvPicPr>
            <a:picLocks noChangeAspect="1"/>
          </p:cNvPicPr>
          <p:nvPr/>
        </p:nvPicPr>
        <p:blipFill>
          <a:blip r:embed="rId2"/>
          <a:stretch>
            <a:fillRect/>
          </a:stretch>
        </p:blipFill>
        <p:spPr>
          <a:xfrm>
            <a:off x="7863840" y="4983480"/>
            <a:ext cx="502920" cy="502920"/>
          </a:xfrm>
          <a:prstGeom prst="rect">
            <a:avLst/>
          </a:prstGeom>
        </p:spPr>
      </p:pic>
      <p:sp>
        <p:nvSpPr>
          <p:cNvPr id="18" name="Text 14"/>
          <p:cNvSpPr/>
          <p:nvPr/>
        </p:nvSpPr>
        <p:spPr>
          <a:xfrm>
            <a:off x="8503920" y="5001768"/>
            <a:ext cx="2743200" cy="365760"/>
          </a:xfrm>
          <a:prstGeom prst="rect">
            <a:avLst/>
          </a:prstGeom>
          <a:noFill/>
          <a:ln/>
        </p:spPr>
        <p:txBody>
          <a:bodyPr wrap="square" lIns="0" tIns="0" rIns="0" bIns="0" rtlCol="0" anchor="ctr"/>
          <a:lstStyle/>
          <a:p>
            <a:pPr indent="0" marL="0">
              <a:buNone/>
            </a:pPr>
            <a:r>
              <a:rPr lang="en-US" sz="1200" b="1" spc="500" kern="0" dirty="0">
                <a:solidFill>
                  <a:srgbClr val="7C9A5C"/>
                </a:solidFill>
                <a:latin typeface="Calibri" pitchFamily="34" charset="0"/>
                <a:ea typeface="Calibri" pitchFamily="34" charset="-122"/>
                <a:cs typeface="Calibri" pitchFamily="34" charset="-120"/>
              </a:rPr>
              <a:t>MOVE</a:t>
            </a:r>
            <a:endParaRPr lang="en-US" sz="1200" dirty="0"/>
          </a:p>
        </p:txBody>
      </p:sp>
      <p:sp>
        <p:nvSpPr>
          <p:cNvPr id="19" name="Text 15"/>
          <p:cNvSpPr/>
          <p:nvPr/>
        </p:nvSpPr>
        <p:spPr>
          <a:xfrm>
            <a:off x="7863840" y="5577840"/>
            <a:ext cx="3291840" cy="777240"/>
          </a:xfrm>
          <a:prstGeom prst="rect">
            <a:avLst/>
          </a:prstGeom>
          <a:noFill/>
          <a:ln/>
        </p:spPr>
        <p:txBody>
          <a:bodyPr wrap="square" lIns="0" tIns="0" rIns="0" bIns="0" rtlCol="0" anchor="t"/>
          <a:lstStyle/>
          <a:p>
            <a:pPr indent="0" marL="0">
              <a:buNone/>
            </a:pPr>
            <a:r>
              <a:rPr lang="en-US" sz="1300" dirty="0">
                <a:solidFill>
                  <a:srgbClr val="1A130C"/>
                </a:solidFill>
                <a:latin typeface="Calibri" pitchFamily="34" charset="0"/>
                <a:ea typeface="Calibri" pitchFamily="34" charset="-122"/>
                <a:cs typeface="Calibri" pitchFamily="34" charset="-120"/>
              </a:rPr>
              <a:t>Small bets, fast learning, infrastructure in place. By the time it's mainstream, you're ahead.</a:t>
            </a:r>
            <a:endParaRPr lang="en-US" sz="1300" dirty="0"/>
          </a:p>
        </p:txBody>
      </p:sp>
      <p:sp>
        <p:nvSpPr>
          <p:cNvPr id="20" name="Text 16"/>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8A7E6B"/>
                </a:solidFill>
                <a:latin typeface="Calibri" pitchFamily="34" charset="0"/>
                <a:ea typeface="Calibri" pitchFamily="34" charset="-122"/>
                <a:cs typeface="Calibri" pitchFamily="34" charset="-120"/>
              </a:rPr>
              <a:t>Slide 4 of 7</a:t>
            </a:r>
            <a:endParaRPr lang="en-US" sz="1000" dirty="0"/>
          </a:p>
        </p:txBody>
      </p:sp>
      <p:sp>
        <p:nvSpPr>
          <p:cNvPr id="21" name="Oval 20"/>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2D1F14"/>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D49853"/>
          </a:solidFill>
          <a:ln w="12700">
            <a:solidFill>
              <a:srgbClr val="D49853"/>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EBB678"/>
                </a:solidFill>
                <a:latin typeface="Calibri" pitchFamily="34" charset="0"/>
                <a:ea typeface="Calibri" pitchFamily="34" charset="-122"/>
                <a:cs typeface="Calibri" pitchFamily="34" charset="-120"/>
              </a:rPr>
              <a:t>THE MATH THAT MATTERS</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Two retailers. Same year. Same opportunity.</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EBB678"/>
                </a:solidFill>
                <a:latin typeface="Calibri" pitchFamily="34" charset="0"/>
                <a:ea typeface="Calibri" pitchFamily="34" charset="-122"/>
                <a:cs typeface="Calibri" pitchFamily="34" charset="-120"/>
              </a:rPr>
              <a:t>Which one are we?</a:t>
            </a:r>
            <a:endParaRPr lang="en-US" sz="2400" dirty="0"/>
          </a:p>
        </p:txBody>
      </p:sp>
      <p:sp>
        <p:nvSpPr>
          <p:cNvPr id="6" name="Shape 4"/>
          <p:cNvSpPr/>
          <p:nvPr/>
        </p:nvSpPr>
        <p:spPr>
          <a:xfrm>
            <a:off x="777240" y="2926080"/>
            <a:ext cx="5349240" cy="3291840"/>
          </a:xfrm>
          <a:prstGeom prst="rect">
            <a:avLst/>
          </a:prstGeom>
          <a:solidFill>
            <a:srgbClr val="3D2C1E"/>
          </a:solidFill>
          <a:ln w="12700">
            <a:solidFill>
              <a:srgbClr val="4A3525"/>
            </a:solidFill>
            <a:prstDash val="solid"/>
          </a:ln>
        </p:spPr>
      </p:sp>
      <p:sp>
        <p:nvSpPr>
          <p:cNvPr id="7" name="Shape 5"/>
          <p:cNvSpPr/>
          <p:nvPr/>
        </p:nvSpPr>
        <p:spPr>
          <a:xfrm>
            <a:off x="777240" y="2926080"/>
            <a:ext cx="5349240" cy="91440"/>
          </a:xfrm>
          <a:prstGeom prst="rect">
            <a:avLst/>
          </a:prstGeom>
          <a:solidFill>
            <a:srgbClr val="BF513E"/>
          </a:solidFill>
          <a:ln w="12700">
            <a:solidFill>
              <a:srgbClr val="BF513E"/>
            </a:solidFill>
            <a:prstDash val="solid"/>
          </a:ln>
        </p:spPr>
      </p:sp>
      <p:sp>
        <p:nvSpPr>
          <p:cNvPr id="8" name="Shape 6"/>
          <p:cNvSpPr/>
          <p:nvPr/>
        </p:nvSpPr>
        <p:spPr>
          <a:xfrm>
            <a:off x="1051560" y="3291840"/>
            <a:ext cx="914400" cy="914400"/>
          </a:xfrm>
          <a:prstGeom prst="ellipse">
            <a:avLst/>
          </a:prstGeom>
          <a:solidFill>
            <a:srgbClr val="BF513E"/>
          </a:solidFill>
          <a:ln w="12700">
            <a:solidFill>
              <a:srgbClr val="BF513E"/>
            </a:solidFill>
            <a:prstDash val="solid"/>
          </a:ln>
        </p:spPr>
      </p:sp>
      <p:pic>
        <p:nvPicPr>
          <p:cNvPr id="9" name="Image 0" descr="preencoded.png">    </p:cNvPr>
          <p:cNvPicPr>
            <a:picLocks noChangeAspect="1"/>
          </p:cNvPicPr>
          <p:nvPr/>
        </p:nvPicPr>
        <p:blipFill>
          <a:blip r:embed="rId1"/>
          <a:stretch>
            <a:fillRect/>
          </a:stretch>
        </p:blipFill>
        <p:spPr>
          <a:xfrm>
            <a:off x="1207008" y="3447288"/>
            <a:ext cx="603504" cy="603504"/>
          </a:xfrm>
          <a:prstGeom prst="rect">
            <a:avLst/>
          </a:prstGeom>
        </p:spPr>
      </p:pic>
      <p:sp>
        <p:nvSpPr>
          <p:cNvPr id="10" name="Text 7"/>
          <p:cNvSpPr/>
          <p:nvPr/>
        </p:nvSpPr>
        <p:spPr>
          <a:xfrm>
            <a:off x="2194560" y="3383280"/>
            <a:ext cx="3794760" cy="365760"/>
          </a:xfrm>
          <a:prstGeom prst="rect">
            <a:avLst/>
          </a:prstGeom>
          <a:noFill/>
          <a:ln/>
        </p:spPr>
        <p:txBody>
          <a:bodyPr wrap="square" lIns="0" tIns="0" rIns="0" bIns="0" rtlCol="0" anchor="ctr"/>
          <a:lstStyle/>
          <a:p>
            <a:pPr indent="0" marL="0">
              <a:buNone/>
            </a:pPr>
            <a:r>
              <a:rPr lang="en-US" sz="1300" b="1" spc="500" kern="0" dirty="0">
                <a:solidFill>
                  <a:srgbClr val="EBB678"/>
                </a:solidFill>
                <a:latin typeface="Calibri" pitchFamily="34" charset="0"/>
                <a:ea typeface="Calibri" pitchFamily="34" charset="-122"/>
                <a:cs typeface="Calibri" pitchFamily="34" charset="-120"/>
              </a:rPr>
              <a:t>THE WAITER</a:t>
            </a:r>
            <a:endParaRPr lang="en-US" sz="1300" dirty="0"/>
          </a:p>
        </p:txBody>
      </p:sp>
      <p:sp>
        <p:nvSpPr>
          <p:cNvPr id="11" name="Text 8"/>
          <p:cNvSpPr/>
          <p:nvPr/>
        </p:nvSpPr>
        <p:spPr>
          <a:xfrm>
            <a:off x="219456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1998 → 2008</a:t>
            </a:r>
            <a:endParaRPr lang="en-US" sz="2400" dirty="0"/>
          </a:p>
        </p:txBody>
      </p:sp>
      <p:sp>
        <p:nvSpPr>
          <p:cNvPr id="12" name="Text 9"/>
          <p:cNvSpPr/>
          <p:nvPr/>
        </p:nvSpPr>
        <p:spPr>
          <a:xfrm>
            <a:off x="2194560" y="4206240"/>
            <a:ext cx="3794760" cy="320040"/>
          </a:xfrm>
          <a:prstGeom prst="rect">
            <a:avLst/>
          </a:prstGeom>
          <a:noFill/>
          <a:ln/>
        </p:spPr>
        <p:txBody>
          <a:bodyPr wrap="square" lIns="0" tIns="0" rIns="0" bIns="0" rtlCol="0" anchor="ctr"/>
          <a:lstStyle/>
          <a:p>
            <a:pPr indent="0" marL="0">
              <a:buNone/>
            </a:pPr>
            <a:r>
              <a:rPr lang="en-US" sz="1200" i="1" dirty="0">
                <a:solidFill>
                  <a:srgbClr val="8A7E6B"/>
                </a:solidFill>
                <a:latin typeface="Calibri" pitchFamily="34" charset="0"/>
                <a:ea typeface="Calibri" pitchFamily="34" charset="-122"/>
                <a:cs typeface="Calibri" pitchFamily="34" charset="-120"/>
              </a:rPr>
              <a:t>Waited a decade to be sure.</a:t>
            </a:r>
            <a:endParaRPr lang="en-US" sz="1200" dirty="0"/>
          </a:p>
        </p:txBody>
      </p:sp>
      <p:sp>
        <p:nvSpPr>
          <p:cNvPr id="13" name="Text 10"/>
          <p:cNvSpPr/>
          <p:nvPr/>
        </p:nvSpPr>
        <p:spPr>
          <a:xfrm>
            <a:off x="105156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3EAD9"/>
                </a:solidFill>
                <a:latin typeface="Calibri" pitchFamily="34" charset="0"/>
                <a:ea typeface="Calibri" pitchFamily="34" charset="-122"/>
                <a:cs typeface="Calibri" pitchFamily="34" charset="-120"/>
              </a:rPr>
              <a:t>No e-commerce muscle.</a:t>
            </a:r>
            <a:endParaRPr lang="en-US" sz="1300" dirty="0"/>
          </a:p>
          <a:p>
            <a:pPr marL="342900" indent="-342900">
              <a:spcAft>
                <a:spcPts val="400"/>
              </a:spcAft>
              <a:buSzPct val="100000"/>
              <a:buChar char="•"/>
            </a:pPr>
            <a:r>
              <a:rPr lang="en-US" sz="1300" dirty="0">
                <a:solidFill>
                  <a:srgbClr val="F3EAD9"/>
                </a:solidFill>
                <a:latin typeface="Calibri" pitchFamily="34" charset="0"/>
                <a:ea typeface="Calibri" pitchFamily="34" charset="-122"/>
                <a:cs typeface="Calibri" pitchFamily="34" charset="-120"/>
              </a:rPr>
              <a:t>No brand online.</a:t>
            </a:r>
            <a:endParaRPr lang="en-US" sz="1300" dirty="0"/>
          </a:p>
          <a:p>
            <a:pPr marL="342900" indent="-342900">
              <a:spcAft>
                <a:spcPts val="400"/>
              </a:spcAft>
              <a:buSzPct val="100000"/>
              <a:buChar char="•"/>
            </a:pPr>
            <a:r>
              <a:rPr lang="en-US" sz="1300" dirty="0">
                <a:solidFill>
                  <a:srgbClr val="F3EAD9"/>
                </a:solidFill>
                <a:latin typeface="Calibri" pitchFamily="34" charset="0"/>
                <a:ea typeface="Calibri" pitchFamily="34" charset="-122"/>
                <a:cs typeface="Calibri" pitchFamily="34" charset="-120"/>
              </a:rPr>
              <a:t>No infrastructure.</a:t>
            </a:r>
            <a:endParaRPr lang="en-US" sz="1300" dirty="0"/>
          </a:p>
          <a:p>
            <a:pPr marL="342900" indent="-342900">
              <a:spcAft>
                <a:spcPts val="400"/>
              </a:spcAft>
              <a:buSzPct val="100000"/>
              <a:buChar char="•"/>
            </a:pPr>
            <a:r>
              <a:rPr lang="en-US" sz="1300" dirty="0">
                <a:solidFill>
                  <a:srgbClr val="F3EAD9"/>
                </a:solidFill>
                <a:latin typeface="Calibri" pitchFamily="34" charset="0"/>
                <a:ea typeface="Calibri" pitchFamily="34" charset="-122"/>
                <a:cs typeface="Calibri" pitchFamily="34" charset="-120"/>
              </a:rPr>
              <a:t>Walked into a market already owned.</a:t>
            </a:r>
            <a:endParaRPr lang="en-US" sz="1300" dirty="0"/>
          </a:p>
        </p:txBody>
      </p:sp>
      <p:sp>
        <p:nvSpPr>
          <p:cNvPr id="14" name="Text 11"/>
          <p:cNvSpPr/>
          <p:nvPr/>
        </p:nvSpPr>
        <p:spPr>
          <a:xfrm>
            <a:off x="1051560" y="5806440"/>
            <a:ext cx="4983480" cy="320040"/>
          </a:xfrm>
          <a:prstGeom prst="rect">
            <a:avLst/>
          </a:prstGeom>
          <a:noFill/>
          <a:ln/>
        </p:spPr>
        <p:txBody>
          <a:bodyPr wrap="square" lIns="0" tIns="0" rIns="0" bIns="0" rtlCol="0" anchor="ctr"/>
          <a:lstStyle/>
          <a:p>
            <a:pPr indent="0" marL="0">
              <a:buNone/>
            </a:pPr>
            <a:r>
              <a:rPr lang="en-US" sz="1200" i="1" dirty="0">
                <a:solidFill>
                  <a:srgbClr val="BF513E"/>
                </a:solidFill>
                <a:latin typeface="Calibri" pitchFamily="34" charset="0"/>
                <a:ea typeface="Calibri" pitchFamily="34" charset="-122"/>
                <a:cs typeface="Calibri" pitchFamily="34" charset="-120"/>
              </a:rPr>
              <a:t>Prudent in 1998. Bankrupt by 2010.</a:t>
            </a:r>
            <a:endParaRPr lang="en-US" sz="1200" dirty="0"/>
          </a:p>
        </p:txBody>
      </p:sp>
      <p:sp>
        <p:nvSpPr>
          <p:cNvPr id="15" name="Shape 12"/>
          <p:cNvSpPr/>
          <p:nvPr/>
        </p:nvSpPr>
        <p:spPr>
          <a:xfrm>
            <a:off x="6400800" y="2926080"/>
            <a:ext cx="5349240" cy="3291840"/>
          </a:xfrm>
          <a:prstGeom prst="rect">
            <a:avLst/>
          </a:prstGeom>
          <a:solidFill>
            <a:srgbClr val="3D2C1E"/>
          </a:solidFill>
          <a:ln w="12700">
            <a:solidFill>
              <a:srgbClr val="4A3525"/>
            </a:solidFill>
            <a:prstDash val="solid"/>
          </a:ln>
        </p:spPr>
      </p:sp>
      <p:sp>
        <p:nvSpPr>
          <p:cNvPr id="16" name="Shape 13"/>
          <p:cNvSpPr/>
          <p:nvPr/>
        </p:nvSpPr>
        <p:spPr>
          <a:xfrm>
            <a:off x="6400800" y="2926080"/>
            <a:ext cx="5349240" cy="91440"/>
          </a:xfrm>
          <a:prstGeom prst="rect">
            <a:avLst/>
          </a:prstGeom>
          <a:solidFill>
            <a:srgbClr val="7C9A5C"/>
          </a:solidFill>
          <a:ln w="12700">
            <a:solidFill>
              <a:srgbClr val="7C9A5C"/>
            </a:solidFill>
            <a:prstDash val="solid"/>
          </a:ln>
        </p:spPr>
      </p:sp>
      <p:sp>
        <p:nvSpPr>
          <p:cNvPr id="17" name="Shape 14"/>
          <p:cNvSpPr/>
          <p:nvPr/>
        </p:nvSpPr>
        <p:spPr>
          <a:xfrm>
            <a:off x="6675120" y="3291840"/>
            <a:ext cx="914400" cy="914400"/>
          </a:xfrm>
          <a:prstGeom prst="ellipse">
            <a:avLst/>
          </a:prstGeom>
          <a:solidFill>
            <a:srgbClr val="7C9A5C"/>
          </a:solidFill>
          <a:ln w="12700">
            <a:solidFill>
              <a:srgbClr val="7C9A5C"/>
            </a:solidFill>
            <a:prstDash val="solid"/>
          </a:ln>
        </p:spPr>
      </p:sp>
      <p:pic>
        <p:nvPicPr>
          <p:cNvPr id="18" name="Image 1" descr="preencoded.png">    </p:cNvPr>
          <p:cNvPicPr>
            <a:picLocks noChangeAspect="1"/>
          </p:cNvPicPr>
          <p:nvPr/>
        </p:nvPicPr>
        <p:blipFill>
          <a:blip r:embed="rId2"/>
          <a:stretch>
            <a:fillRect/>
          </a:stretch>
        </p:blipFill>
        <p:spPr>
          <a:xfrm>
            <a:off x="6830568" y="3447288"/>
            <a:ext cx="603504" cy="603504"/>
          </a:xfrm>
          <a:prstGeom prst="rect">
            <a:avLst/>
          </a:prstGeom>
        </p:spPr>
      </p:pic>
      <p:sp>
        <p:nvSpPr>
          <p:cNvPr id="19" name="Text 15"/>
          <p:cNvSpPr/>
          <p:nvPr/>
        </p:nvSpPr>
        <p:spPr>
          <a:xfrm>
            <a:off x="7818120" y="3383280"/>
            <a:ext cx="3794760" cy="365760"/>
          </a:xfrm>
          <a:prstGeom prst="rect">
            <a:avLst/>
          </a:prstGeom>
          <a:noFill/>
          <a:ln/>
        </p:spPr>
        <p:txBody>
          <a:bodyPr wrap="square" lIns="0" tIns="0" rIns="0" bIns="0" rtlCol="0" anchor="ctr"/>
          <a:lstStyle/>
          <a:p>
            <a:pPr indent="0" marL="0">
              <a:buNone/>
            </a:pPr>
            <a:r>
              <a:rPr lang="en-US" sz="1300" b="1" spc="500" kern="0" dirty="0">
                <a:solidFill>
                  <a:srgbClr val="EBB678"/>
                </a:solidFill>
                <a:latin typeface="Calibri" pitchFamily="34" charset="0"/>
                <a:ea typeface="Calibri" pitchFamily="34" charset="-122"/>
                <a:cs typeface="Calibri" pitchFamily="34" charset="-120"/>
              </a:rPr>
              <a:t>THE EARLY MOVER</a:t>
            </a:r>
            <a:endParaRPr lang="en-US" sz="1300" dirty="0"/>
          </a:p>
        </p:txBody>
      </p:sp>
      <p:sp>
        <p:nvSpPr>
          <p:cNvPr id="20" name="Text 16"/>
          <p:cNvSpPr/>
          <p:nvPr/>
        </p:nvSpPr>
        <p:spPr>
          <a:xfrm>
            <a:off x="781812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1998 → now</a:t>
            </a:r>
            <a:endParaRPr lang="en-US" sz="2400" dirty="0"/>
          </a:p>
        </p:txBody>
      </p:sp>
      <p:sp>
        <p:nvSpPr>
          <p:cNvPr id="21" name="Text 17"/>
          <p:cNvSpPr/>
          <p:nvPr/>
        </p:nvSpPr>
        <p:spPr>
          <a:xfrm>
            <a:off x="7818120" y="4206240"/>
            <a:ext cx="3794760" cy="320040"/>
          </a:xfrm>
          <a:prstGeom prst="rect">
            <a:avLst/>
          </a:prstGeom>
          <a:noFill/>
          <a:ln/>
        </p:spPr>
        <p:txBody>
          <a:bodyPr wrap="square" lIns="0" tIns="0" rIns="0" bIns="0" rtlCol="0" anchor="ctr"/>
          <a:lstStyle/>
          <a:p>
            <a:pPr indent="0" marL="0">
              <a:buNone/>
            </a:pPr>
            <a:r>
              <a:rPr lang="en-US" sz="1200" i="1" dirty="0">
                <a:solidFill>
                  <a:srgbClr val="8A7E6B"/>
                </a:solidFill>
                <a:latin typeface="Calibri" pitchFamily="34" charset="0"/>
                <a:ea typeface="Calibri" pitchFamily="34" charset="-122"/>
                <a:cs typeface="Calibri" pitchFamily="34" charset="-120"/>
              </a:rPr>
              <a:t>Built clumsy. Learned fast. Compounded.</a:t>
            </a:r>
            <a:endParaRPr lang="en-US" sz="1200" dirty="0"/>
          </a:p>
        </p:txBody>
      </p:sp>
      <p:sp>
        <p:nvSpPr>
          <p:cNvPr id="22" name="Text 18"/>
          <p:cNvSpPr/>
          <p:nvPr/>
        </p:nvSpPr>
        <p:spPr>
          <a:xfrm>
            <a:off x="667512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3EAD9"/>
                </a:solidFill>
                <a:latin typeface="Calibri" pitchFamily="34" charset="0"/>
                <a:ea typeface="Calibri" pitchFamily="34" charset="-122"/>
                <a:cs typeface="Calibri" pitchFamily="34" charset="-120"/>
              </a:rPr>
              <a:t>Decade of learning.</a:t>
            </a:r>
            <a:endParaRPr lang="en-US" sz="1300" dirty="0"/>
          </a:p>
          <a:p>
            <a:pPr marL="342900" indent="-342900">
              <a:spcAft>
                <a:spcPts val="400"/>
              </a:spcAft>
              <a:buSzPct val="100000"/>
              <a:buChar char="•"/>
            </a:pPr>
            <a:r>
              <a:rPr lang="en-US" sz="1300" dirty="0">
                <a:solidFill>
                  <a:srgbClr val="F3EAD9"/>
                </a:solidFill>
                <a:latin typeface="Calibri" pitchFamily="34" charset="0"/>
                <a:ea typeface="Calibri" pitchFamily="34" charset="-122"/>
                <a:cs typeface="Calibri" pitchFamily="34" charset="-120"/>
              </a:rPr>
              <a:t>Brand customers trust online.</a:t>
            </a:r>
            <a:endParaRPr lang="en-US" sz="1300" dirty="0"/>
          </a:p>
          <a:p>
            <a:pPr marL="342900" indent="-342900">
              <a:spcAft>
                <a:spcPts val="400"/>
              </a:spcAft>
              <a:buSzPct val="100000"/>
              <a:buChar char="•"/>
            </a:pPr>
            <a:r>
              <a:rPr lang="en-US" sz="1300" dirty="0">
                <a:solidFill>
                  <a:srgbClr val="F3EAD9"/>
                </a:solidFill>
                <a:latin typeface="Calibri" pitchFamily="34" charset="0"/>
                <a:ea typeface="Calibri" pitchFamily="34" charset="-122"/>
                <a:cs typeface="Calibri" pitchFamily="34" charset="-120"/>
              </a:rPr>
              <a:t>Infrastructure paid off.</a:t>
            </a:r>
            <a:endParaRPr lang="en-US" sz="1300" dirty="0"/>
          </a:p>
          <a:p>
            <a:pPr marL="342900" indent="-342900">
              <a:spcAft>
                <a:spcPts val="400"/>
              </a:spcAft>
              <a:buSzPct val="100000"/>
              <a:buChar char="•"/>
            </a:pPr>
            <a:r>
              <a:rPr lang="en-US" sz="1300" dirty="0">
                <a:solidFill>
                  <a:srgbClr val="F3EAD9"/>
                </a:solidFill>
                <a:latin typeface="Calibri" pitchFamily="34" charset="0"/>
                <a:ea typeface="Calibri" pitchFamily="34" charset="-122"/>
                <a:cs typeface="Calibri" pitchFamily="34" charset="-120"/>
              </a:rPr>
              <a:t>Owns the market by 2008.</a:t>
            </a:r>
            <a:endParaRPr lang="en-US" sz="1300" dirty="0"/>
          </a:p>
        </p:txBody>
      </p:sp>
      <p:sp>
        <p:nvSpPr>
          <p:cNvPr id="23" name="Text 19"/>
          <p:cNvSpPr/>
          <p:nvPr/>
        </p:nvSpPr>
        <p:spPr>
          <a:xfrm>
            <a:off x="6675120" y="5806440"/>
            <a:ext cx="4983480" cy="320040"/>
          </a:xfrm>
          <a:prstGeom prst="rect">
            <a:avLst/>
          </a:prstGeom>
          <a:noFill/>
          <a:ln/>
        </p:spPr>
        <p:txBody>
          <a:bodyPr wrap="square" lIns="0" tIns="0" rIns="0" bIns="0" rtlCol="0" anchor="ctr"/>
          <a:lstStyle/>
          <a:p>
            <a:pPr indent="0" marL="0">
              <a:buNone/>
            </a:pPr>
            <a:r>
              <a:rPr lang="en-US" sz="1200" i="1" dirty="0">
                <a:solidFill>
                  <a:srgbClr val="7C9A5C"/>
                </a:solidFill>
                <a:latin typeface="Calibri" pitchFamily="34" charset="0"/>
                <a:ea typeface="Calibri" pitchFamily="34" charset="-122"/>
                <a:cs typeface="Calibri" pitchFamily="34" charset="-120"/>
              </a:rPr>
              <a:t>Awkward in 1998. Dominant by 2010.</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8A7E6B"/>
                </a:solidFill>
                <a:latin typeface="Calibri" pitchFamily="34" charset="0"/>
                <a:ea typeface="Calibri" pitchFamily="34" charset="-122"/>
                <a:cs typeface="Calibri" pitchFamily="34" charset="-120"/>
              </a:rPr>
              <a:t>Slide 5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3EAD9"/>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D49853"/>
          </a:solidFill>
          <a:ln w="12700">
            <a:solidFill>
              <a:srgbClr val="D49853"/>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D49853"/>
                </a:solidFill>
                <a:latin typeface="Calibri" pitchFamily="34" charset="0"/>
                <a:ea typeface="Calibri" pitchFamily="34" charset="-122"/>
                <a:cs typeface="Calibri" pitchFamily="34" charset="-120"/>
              </a:rPr>
              <a:t>THE REFRAME</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000" b="1" dirty="0">
                <a:solidFill>
                  <a:srgbClr val="1A130C"/>
                </a:solidFill>
                <a:latin typeface="Calibri" pitchFamily="34" charset="0"/>
                <a:ea typeface="Calibri" pitchFamily="34" charset="-122"/>
                <a:cs typeface="Calibri" pitchFamily="34" charset="-120"/>
              </a:rPr>
              <a:t>Stop waiting for the wave. Get on the board.</a:t>
            </a:r>
            <a:endParaRPr lang="en-US" sz="3000" dirty="0"/>
          </a:p>
        </p:txBody>
      </p:sp>
      <p:sp>
        <p:nvSpPr>
          <p:cNvPr id="5" name="Text 3"/>
          <p:cNvSpPr/>
          <p:nvPr/>
        </p:nvSpPr>
        <p:spPr>
          <a:xfrm>
            <a:off x="777240" y="1920240"/>
            <a:ext cx="10607040" cy="914400"/>
          </a:xfrm>
          <a:prstGeom prst="rect">
            <a:avLst/>
          </a:prstGeom>
          <a:noFill/>
          <a:ln/>
        </p:spPr>
        <p:txBody>
          <a:bodyPr wrap="square" lIns="0" tIns="0" rIns="0" bIns="0" rtlCol="0" anchor="ctr"/>
          <a:lstStyle/>
          <a:p>
            <a:pPr indent="0" marL="0">
              <a:buNone/>
            </a:pPr>
            <a:r>
              <a:rPr lang="en-US" sz="1600" dirty="0">
                <a:solidFill>
                  <a:srgbClr val="1A130C"/>
                </a:solidFill>
                <a:latin typeface="Calibri" pitchFamily="34" charset="0"/>
                <a:ea typeface="Calibri" pitchFamily="34" charset="-122"/>
                <a:cs typeface="Calibri" pitchFamily="34" charset="-120"/>
              </a:rPr>
              <a:t>You don't time AI by watching the market settle. You build muscle while the market is messy. The compounding starts the day you start — not the day the technology is finished.</a:t>
            </a:r>
            <a:endParaRPr lang="en-US" sz="1600" dirty="0"/>
          </a:p>
        </p:txBody>
      </p:sp>
      <p:sp>
        <p:nvSpPr>
          <p:cNvPr id="6" name="Shape 4"/>
          <p:cNvSpPr/>
          <p:nvPr/>
        </p:nvSpPr>
        <p:spPr>
          <a:xfrm>
            <a:off x="57150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2D1F14">
                <a:alpha val="8000"/>
              </a:srgbClr>
            </a:outerShdw>
          </a:effectLst>
        </p:spPr>
      </p:sp>
      <p:sp>
        <p:nvSpPr>
          <p:cNvPr id="7" name="Shape 5"/>
          <p:cNvSpPr/>
          <p:nvPr/>
        </p:nvSpPr>
        <p:spPr>
          <a:xfrm>
            <a:off x="571500" y="3154680"/>
            <a:ext cx="3520440" cy="73152"/>
          </a:xfrm>
          <a:prstGeom prst="rect">
            <a:avLst/>
          </a:prstGeom>
          <a:solidFill>
            <a:srgbClr val="D49853"/>
          </a:solidFill>
          <a:ln w="12700">
            <a:solidFill>
              <a:srgbClr val="D49853"/>
            </a:solidFill>
            <a:prstDash val="solid"/>
          </a:ln>
        </p:spPr>
      </p:sp>
      <p:sp>
        <p:nvSpPr>
          <p:cNvPr id="8" name="Shape 6"/>
          <p:cNvSpPr/>
          <p:nvPr/>
        </p:nvSpPr>
        <p:spPr>
          <a:xfrm>
            <a:off x="891540" y="3520440"/>
            <a:ext cx="685800" cy="685800"/>
          </a:xfrm>
          <a:prstGeom prst="ellipse">
            <a:avLst/>
          </a:prstGeom>
          <a:solidFill>
            <a:srgbClr val="2D1F14"/>
          </a:solidFill>
          <a:ln w="12700">
            <a:solidFill>
              <a:srgbClr val="2D1F14"/>
            </a:solidFill>
            <a:prstDash val="solid"/>
          </a:ln>
        </p:spPr>
      </p:sp>
      <p:pic>
        <p:nvPicPr>
          <p:cNvPr id="9" name="Image 0" descr="preencoded.png">    </p:cNvPr>
          <p:cNvPicPr>
            <a:picLocks noChangeAspect="1"/>
          </p:cNvPicPr>
          <p:nvPr/>
        </p:nvPicPr>
        <p:blipFill>
          <a:blip r:embed="rId1"/>
          <a:stretch>
            <a:fillRect/>
          </a:stretch>
        </p:blipFill>
        <p:spPr>
          <a:xfrm>
            <a:off x="1019556" y="3648456"/>
            <a:ext cx="429768" cy="429768"/>
          </a:xfrm>
          <a:prstGeom prst="rect">
            <a:avLst/>
          </a:prstGeom>
        </p:spPr>
      </p:pic>
      <p:sp>
        <p:nvSpPr>
          <p:cNvPr id="10" name="Text 7"/>
          <p:cNvSpPr/>
          <p:nvPr/>
        </p:nvSpPr>
        <p:spPr>
          <a:xfrm>
            <a:off x="845820" y="4434840"/>
            <a:ext cx="2971800" cy="548640"/>
          </a:xfrm>
          <a:prstGeom prst="rect">
            <a:avLst/>
          </a:prstGeom>
          <a:noFill/>
          <a:ln/>
        </p:spPr>
        <p:txBody>
          <a:bodyPr wrap="square" lIns="0" tIns="0" rIns="0" bIns="0" rtlCol="0" anchor="ctr"/>
          <a:lstStyle/>
          <a:p>
            <a:pPr indent="0" marL="0">
              <a:buNone/>
            </a:pPr>
            <a:r>
              <a:rPr lang="en-US" sz="1600" b="1" dirty="0">
                <a:solidFill>
                  <a:srgbClr val="1A130C"/>
                </a:solidFill>
                <a:latin typeface="Calibri" pitchFamily="34" charset="0"/>
                <a:ea typeface="Calibri" pitchFamily="34" charset="-122"/>
                <a:cs typeface="Calibri" pitchFamily="34" charset="-120"/>
              </a:rPr>
              <a:t>Start small. Start now.</a:t>
            </a:r>
            <a:endParaRPr lang="en-US" sz="1600" dirty="0"/>
          </a:p>
        </p:txBody>
      </p:sp>
      <p:sp>
        <p:nvSpPr>
          <p:cNvPr id="11" name="Text 8"/>
          <p:cNvSpPr/>
          <p:nvPr/>
        </p:nvSpPr>
        <p:spPr>
          <a:xfrm>
            <a:off x="845820" y="5029200"/>
            <a:ext cx="2971800" cy="868680"/>
          </a:xfrm>
          <a:prstGeom prst="rect">
            <a:avLst/>
          </a:prstGeom>
          <a:noFill/>
          <a:ln/>
        </p:spPr>
        <p:txBody>
          <a:bodyPr wrap="square" lIns="0" tIns="0" rIns="0" bIns="0" rtlCol="0" anchor="t"/>
          <a:lstStyle/>
          <a:p>
            <a:pPr indent="0" marL="0">
              <a:buNone/>
            </a:pPr>
            <a:r>
              <a:rPr lang="en-US" sz="1200" dirty="0">
                <a:solidFill>
                  <a:srgbClr val="8A7E6B"/>
                </a:solidFill>
                <a:latin typeface="Calibri" pitchFamily="34" charset="0"/>
                <a:ea typeface="Calibri" pitchFamily="34" charset="-122"/>
                <a:cs typeface="Calibri" pitchFamily="34" charset="-120"/>
              </a:rPr>
              <a:t>Bet small, fail cheap, learn fast. The first cycle teaches you what to bet on next.</a:t>
            </a:r>
            <a:endParaRPr lang="en-US" sz="1200" dirty="0"/>
          </a:p>
        </p:txBody>
      </p:sp>
      <p:sp>
        <p:nvSpPr>
          <p:cNvPr id="12" name="Shape 9"/>
          <p:cNvSpPr/>
          <p:nvPr/>
        </p:nvSpPr>
        <p:spPr>
          <a:xfrm>
            <a:off x="432054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2D1F14">
                <a:alpha val="8000"/>
              </a:srgbClr>
            </a:outerShdw>
          </a:effectLst>
        </p:spPr>
      </p:sp>
      <p:sp>
        <p:nvSpPr>
          <p:cNvPr id="13" name="Shape 10"/>
          <p:cNvSpPr/>
          <p:nvPr/>
        </p:nvSpPr>
        <p:spPr>
          <a:xfrm>
            <a:off x="4320540" y="3154680"/>
            <a:ext cx="3520440" cy="73152"/>
          </a:xfrm>
          <a:prstGeom prst="rect">
            <a:avLst/>
          </a:prstGeom>
          <a:solidFill>
            <a:srgbClr val="D49853"/>
          </a:solidFill>
          <a:ln w="12700">
            <a:solidFill>
              <a:srgbClr val="D49853"/>
            </a:solidFill>
            <a:prstDash val="solid"/>
          </a:ln>
        </p:spPr>
      </p:sp>
      <p:sp>
        <p:nvSpPr>
          <p:cNvPr id="14" name="Shape 11"/>
          <p:cNvSpPr/>
          <p:nvPr/>
        </p:nvSpPr>
        <p:spPr>
          <a:xfrm>
            <a:off x="4640580" y="3520440"/>
            <a:ext cx="685800" cy="685800"/>
          </a:xfrm>
          <a:prstGeom prst="ellipse">
            <a:avLst/>
          </a:prstGeom>
          <a:solidFill>
            <a:srgbClr val="2D1F14"/>
          </a:solidFill>
          <a:ln w="12700">
            <a:solidFill>
              <a:srgbClr val="2D1F14"/>
            </a:solidFill>
            <a:prstDash val="solid"/>
          </a:ln>
        </p:spPr>
      </p:sp>
      <p:pic>
        <p:nvPicPr>
          <p:cNvPr id="15" name="Image 1" descr="preencoded.png">    </p:cNvPr>
          <p:cNvPicPr>
            <a:picLocks noChangeAspect="1"/>
          </p:cNvPicPr>
          <p:nvPr/>
        </p:nvPicPr>
        <p:blipFill>
          <a:blip r:embed="rId2"/>
          <a:stretch>
            <a:fillRect/>
          </a:stretch>
        </p:blipFill>
        <p:spPr>
          <a:xfrm>
            <a:off x="4768596" y="3648456"/>
            <a:ext cx="429768" cy="429768"/>
          </a:xfrm>
          <a:prstGeom prst="rect">
            <a:avLst/>
          </a:prstGeom>
        </p:spPr>
      </p:pic>
      <p:sp>
        <p:nvSpPr>
          <p:cNvPr id="16" name="Text 12"/>
          <p:cNvSpPr/>
          <p:nvPr/>
        </p:nvSpPr>
        <p:spPr>
          <a:xfrm>
            <a:off x="4594860" y="4434840"/>
            <a:ext cx="2971800" cy="548640"/>
          </a:xfrm>
          <a:prstGeom prst="rect">
            <a:avLst/>
          </a:prstGeom>
          <a:noFill/>
          <a:ln/>
        </p:spPr>
        <p:txBody>
          <a:bodyPr wrap="square" lIns="0" tIns="0" rIns="0" bIns="0" rtlCol="0" anchor="ctr"/>
          <a:lstStyle/>
          <a:p>
            <a:pPr indent="0" marL="0">
              <a:buNone/>
            </a:pPr>
            <a:r>
              <a:rPr lang="en-US" sz="1600" b="1" dirty="0">
                <a:solidFill>
                  <a:srgbClr val="1A130C"/>
                </a:solidFill>
                <a:latin typeface="Calibri" pitchFamily="34" charset="0"/>
                <a:ea typeface="Calibri" pitchFamily="34" charset="-122"/>
                <a:cs typeface="Calibri" pitchFamily="34" charset="-120"/>
              </a:rPr>
              <a:t>The compounding is real.</a:t>
            </a:r>
            <a:endParaRPr lang="en-US" sz="1600" dirty="0"/>
          </a:p>
        </p:txBody>
      </p:sp>
      <p:sp>
        <p:nvSpPr>
          <p:cNvPr id="17" name="Text 13"/>
          <p:cNvSpPr/>
          <p:nvPr/>
        </p:nvSpPr>
        <p:spPr>
          <a:xfrm>
            <a:off x="4594860" y="5029200"/>
            <a:ext cx="2971800" cy="868680"/>
          </a:xfrm>
          <a:prstGeom prst="rect">
            <a:avLst/>
          </a:prstGeom>
          <a:noFill/>
          <a:ln/>
        </p:spPr>
        <p:txBody>
          <a:bodyPr wrap="square" lIns="0" tIns="0" rIns="0" bIns="0" rtlCol="0" anchor="t"/>
          <a:lstStyle/>
          <a:p>
            <a:pPr indent="0" marL="0">
              <a:buNone/>
            </a:pPr>
            <a:r>
              <a:rPr lang="en-US" sz="1200" dirty="0">
                <a:solidFill>
                  <a:srgbClr val="8A7E6B"/>
                </a:solidFill>
                <a:latin typeface="Calibri" pitchFamily="34" charset="0"/>
                <a:ea typeface="Calibri" pitchFamily="34" charset="-122"/>
                <a:cs typeface="Calibri" pitchFamily="34" charset="-120"/>
              </a:rPr>
              <a:t>Every quarter of learning is a quarter of lead. It doesn't come back when you finally move.</a:t>
            </a:r>
            <a:endParaRPr lang="en-US" sz="1200" dirty="0"/>
          </a:p>
        </p:txBody>
      </p:sp>
      <p:sp>
        <p:nvSpPr>
          <p:cNvPr id="18" name="Shape 14"/>
          <p:cNvSpPr/>
          <p:nvPr/>
        </p:nvSpPr>
        <p:spPr>
          <a:xfrm>
            <a:off x="806958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2D1F14">
                <a:alpha val="8000"/>
              </a:srgbClr>
            </a:outerShdw>
          </a:effectLst>
        </p:spPr>
      </p:sp>
      <p:sp>
        <p:nvSpPr>
          <p:cNvPr id="19" name="Shape 15"/>
          <p:cNvSpPr/>
          <p:nvPr/>
        </p:nvSpPr>
        <p:spPr>
          <a:xfrm>
            <a:off x="8069580" y="3154680"/>
            <a:ext cx="3520440" cy="73152"/>
          </a:xfrm>
          <a:prstGeom prst="rect">
            <a:avLst/>
          </a:prstGeom>
          <a:solidFill>
            <a:srgbClr val="D49853"/>
          </a:solidFill>
          <a:ln w="12700">
            <a:solidFill>
              <a:srgbClr val="D49853"/>
            </a:solidFill>
            <a:prstDash val="solid"/>
          </a:ln>
        </p:spPr>
      </p:sp>
      <p:sp>
        <p:nvSpPr>
          <p:cNvPr id="20" name="Shape 16"/>
          <p:cNvSpPr/>
          <p:nvPr/>
        </p:nvSpPr>
        <p:spPr>
          <a:xfrm>
            <a:off x="8389620" y="3520440"/>
            <a:ext cx="685800" cy="685800"/>
          </a:xfrm>
          <a:prstGeom prst="ellipse">
            <a:avLst/>
          </a:prstGeom>
          <a:solidFill>
            <a:srgbClr val="2D1F14"/>
          </a:solidFill>
          <a:ln w="12700">
            <a:solidFill>
              <a:srgbClr val="2D1F14"/>
            </a:solidFill>
            <a:prstDash val="solid"/>
          </a:ln>
        </p:spPr>
      </p:sp>
      <p:pic>
        <p:nvPicPr>
          <p:cNvPr id="21" name="Image 2" descr="preencoded.png">    </p:cNvPr>
          <p:cNvPicPr>
            <a:picLocks noChangeAspect="1"/>
          </p:cNvPicPr>
          <p:nvPr/>
        </p:nvPicPr>
        <p:blipFill>
          <a:blip r:embed="rId3"/>
          <a:stretch>
            <a:fillRect/>
          </a:stretch>
        </p:blipFill>
        <p:spPr>
          <a:xfrm>
            <a:off x="8517636" y="3648456"/>
            <a:ext cx="429768" cy="429768"/>
          </a:xfrm>
          <a:prstGeom prst="rect">
            <a:avLst/>
          </a:prstGeom>
        </p:spPr>
      </p:pic>
      <p:sp>
        <p:nvSpPr>
          <p:cNvPr id="22" name="Text 17"/>
          <p:cNvSpPr/>
          <p:nvPr/>
        </p:nvSpPr>
        <p:spPr>
          <a:xfrm>
            <a:off x="8343900" y="4434840"/>
            <a:ext cx="2971800" cy="548640"/>
          </a:xfrm>
          <a:prstGeom prst="rect">
            <a:avLst/>
          </a:prstGeom>
          <a:noFill/>
          <a:ln/>
        </p:spPr>
        <p:txBody>
          <a:bodyPr wrap="square" lIns="0" tIns="0" rIns="0" bIns="0" rtlCol="0" anchor="ctr"/>
          <a:lstStyle/>
          <a:p>
            <a:pPr indent="0" marL="0">
              <a:buNone/>
            </a:pPr>
            <a:r>
              <a:rPr lang="en-US" sz="1600" b="1" dirty="0">
                <a:solidFill>
                  <a:srgbClr val="1A130C"/>
                </a:solidFill>
                <a:latin typeface="Calibri" pitchFamily="34" charset="0"/>
                <a:ea typeface="Calibri" pitchFamily="34" charset="-122"/>
                <a:cs typeface="Calibri" pitchFamily="34" charset="-120"/>
              </a:rPr>
              <a:t>The edge isn't the tool. It's the muscle.</a:t>
            </a:r>
            <a:endParaRPr lang="en-US" sz="1600" dirty="0"/>
          </a:p>
        </p:txBody>
      </p:sp>
      <p:sp>
        <p:nvSpPr>
          <p:cNvPr id="23" name="Text 18"/>
          <p:cNvSpPr/>
          <p:nvPr/>
        </p:nvSpPr>
        <p:spPr>
          <a:xfrm>
            <a:off x="8343900" y="5029200"/>
            <a:ext cx="2971800" cy="868680"/>
          </a:xfrm>
          <a:prstGeom prst="rect">
            <a:avLst/>
          </a:prstGeom>
          <a:noFill/>
          <a:ln/>
        </p:spPr>
        <p:txBody>
          <a:bodyPr wrap="square" lIns="0" tIns="0" rIns="0" bIns="0" rtlCol="0" anchor="t"/>
          <a:lstStyle/>
          <a:p>
            <a:pPr indent="0" marL="0">
              <a:buNone/>
            </a:pPr>
            <a:r>
              <a:rPr lang="en-US" sz="1200" dirty="0">
                <a:solidFill>
                  <a:srgbClr val="8A7E6B"/>
                </a:solidFill>
                <a:latin typeface="Calibri" pitchFamily="34" charset="0"/>
                <a:ea typeface="Calibri" pitchFamily="34" charset="-122"/>
                <a:cs typeface="Calibri" pitchFamily="34" charset="-120"/>
              </a:rPr>
              <a:t>By the time AI is mainstream, the winners are the teams that already know how to deploy it.</a:t>
            </a:r>
            <a:endParaRPr lang="en-US" sz="1200" dirty="0"/>
          </a:p>
        </p:txBody>
      </p:sp>
      <p:sp>
        <p:nvSpPr>
          <p:cNvPr id="24" name="Text 19"/>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8A7E6B"/>
                </a:solidFill>
                <a:latin typeface="Calibri" pitchFamily="34" charset="0"/>
                <a:ea typeface="Calibri" pitchFamily="34" charset="-122"/>
                <a:cs typeface="Calibri" pitchFamily="34" charset="-120"/>
              </a:rPr>
              <a:t>Slide 6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2D1F14"/>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D49853"/>
          </a:solidFill>
          <a:ln w="12700">
            <a:solidFill>
              <a:srgbClr val="D49853"/>
            </a:solidFill>
            <a:prstDash val="solid"/>
          </a:ln>
        </p:spPr>
      </p:sp>
      <p:sp>
        <p:nvSpPr>
          <p:cNvPr id="3" name="Text 1"/>
          <p:cNvSpPr/>
          <p:nvPr/>
        </p:nvSpPr>
        <p:spPr>
          <a:xfrm>
            <a:off x="914400" y="914400"/>
            <a:ext cx="10058400" cy="457200"/>
          </a:xfrm>
          <a:prstGeom prst="rect">
            <a:avLst/>
          </a:prstGeom>
          <a:noFill/>
          <a:ln/>
        </p:spPr>
        <p:txBody>
          <a:bodyPr wrap="square" lIns="0" tIns="0" rIns="0" bIns="0" rtlCol="0" anchor="ctr"/>
          <a:lstStyle/>
          <a:p>
            <a:pPr indent="0" marL="0">
              <a:buNone/>
            </a:pPr>
            <a:r>
              <a:rPr lang="en-US" sz="1400" b="1" spc="600" kern="0" dirty="0">
                <a:solidFill>
                  <a:srgbClr val="EBB678"/>
                </a:solidFill>
                <a:latin typeface="Calibri" pitchFamily="34" charset="0"/>
                <a:ea typeface="Calibri" pitchFamily="34" charset="-122"/>
                <a:cs typeface="Calibri" pitchFamily="34" charset="-120"/>
              </a:rPr>
              <a:t>THE TAKEAWAY</a:t>
            </a:r>
            <a:endParaRPr lang="en-US" sz="1400" dirty="0"/>
          </a:p>
        </p:txBody>
      </p:sp>
      <p:sp>
        <p:nvSpPr>
          <p:cNvPr id="4" name="Text 2"/>
          <p:cNvSpPr/>
          <p:nvPr/>
        </p:nvSpPr>
        <p:spPr>
          <a:xfrm>
            <a:off x="914400" y="1508760"/>
            <a:ext cx="10332720" cy="914400"/>
          </a:xfrm>
          <a:prstGeom prst="rect">
            <a:avLst/>
          </a:prstGeom>
          <a:noFill/>
          <a:ln/>
        </p:spPr>
        <p:txBody>
          <a:bodyPr wrap="square" lIns="0" tIns="0" rIns="0" bIns="0" rtlCol="0" anchor="ctr"/>
          <a:lstStyle/>
          <a:p>
            <a:pPr indent="0" marL="0">
              <a:buNone/>
            </a:pPr>
            <a:r>
              <a:rPr lang="en-US" sz="4600" b="1" dirty="0">
                <a:solidFill>
                  <a:srgbClr val="FFFFFF"/>
                </a:solidFill>
                <a:latin typeface="Calibri" pitchFamily="34" charset="0"/>
                <a:ea typeface="Calibri" pitchFamily="34" charset="-122"/>
                <a:cs typeface="Calibri" pitchFamily="34" charset="-120"/>
              </a:rPr>
              <a:t>The store that waited</a:t>
            </a:r>
            <a:endParaRPr lang="en-US" sz="4600" dirty="0"/>
          </a:p>
        </p:txBody>
      </p:sp>
      <p:sp>
        <p:nvSpPr>
          <p:cNvPr id="5" name="Text 3"/>
          <p:cNvSpPr/>
          <p:nvPr/>
        </p:nvSpPr>
        <p:spPr>
          <a:xfrm>
            <a:off x="914400" y="2514600"/>
            <a:ext cx="10332720" cy="914400"/>
          </a:xfrm>
          <a:prstGeom prst="rect">
            <a:avLst/>
          </a:prstGeom>
          <a:noFill/>
          <a:ln/>
        </p:spPr>
        <p:txBody>
          <a:bodyPr wrap="square" lIns="0" tIns="0" rIns="0" bIns="0" rtlCol="0" anchor="ctr"/>
          <a:lstStyle/>
          <a:p>
            <a:pPr indent="0" marL="0">
              <a:buNone/>
            </a:pPr>
            <a:r>
              <a:rPr lang="en-US" sz="4600" b="1" dirty="0">
                <a:solidFill>
                  <a:srgbClr val="EBB678"/>
                </a:solidFill>
                <a:latin typeface="Calibri" pitchFamily="34" charset="0"/>
                <a:ea typeface="Calibri" pitchFamily="34" charset="-122"/>
                <a:cs typeface="Calibri" pitchFamily="34" charset="-120"/>
              </a:rPr>
              <a:t>never opened.</a:t>
            </a:r>
            <a:endParaRPr lang="en-US" sz="4600" dirty="0"/>
          </a:p>
        </p:txBody>
      </p:sp>
      <p:sp>
        <p:nvSpPr>
          <p:cNvPr id="6" name="Text 4"/>
          <p:cNvSpPr/>
          <p:nvPr/>
        </p:nvSpPr>
        <p:spPr>
          <a:xfrm>
            <a:off x="914400" y="3703320"/>
            <a:ext cx="10332720" cy="822960"/>
          </a:xfrm>
          <a:prstGeom prst="rect">
            <a:avLst/>
          </a:prstGeom>
          <a:noFill/>
          <a:ln/>
        </p:spPr>
        <p:txBody>
          <a:bodyPr wrap="square" lIns="0" tIns="0" rIns="0" bIns="0" rtlCol="0" anchor="ctr"/>
          <a:lstStyle/>
          <a:p>
            <a:pPr indent="0" marL="0">
              <a:buNone/>
            </a:pPr>
            <a:r>
              <a:rPr lang="en-US" sz="2000" i="1" dirty="0">
                <a:solidFill>
                  <a:srgbClr val="F3EAD9"/>
                </a:solidFill>
                <a:latin typeface="Calibri" pitchFamily="34" charset="0"/>
                <a:ea typeface="Calibri" pitchFamily="34" charset="-122"/>
                <a:cs typeface="Calibri" pitchFamily="34" charset="-120"/>
              </a:rPr>
              <a:t>The cost of waiting isn't zero. It's the lead someone else is building right now.</a:t>
            </a:r>
            <a:endParaRPr lang="en-US" sz="2000" dirty="0"/>
          </a:p>
        </p:txBody>
      </p:sp>
      <p:sp>
        <p:nvSpPr>
          <p:cNvPr id="7" name="Shape 5"/>
          <p:cNvSpPr/>
          <p:nvPr/>
        </p:nvSpPr>
        <p:spPr>
          <a:xfrm>
            <a:off x="571500" y="5029200"/>
            <a:ext cx="3520440" cy="1143000"/>
          </a:xfrm>
          <a:prstGeom prst="rect">
            <a:avLst/>
          </a:prstGeom>
          <a:solidFill>
            <a:srgbClr val="3D2C1E"/>
          </a:solidFill>
          <a:ln w="12700">
            <a:solidFill>
              <a:srgbClr val="4A3525"/>
            </a:solidFill>
            <a:prstDash val="solid"/>
          </a:ln>
        </p:spPr>
      </p:sp>
      <p:sp>
        <p:nvSpPr>
          <p:cNvPr id="8" name="Shape 6"/>
          <p:cNvSpPr/>
          <p:nvPr/>
        </p:nvSpPr>
        <p:spPr>
          <a:xfrm>
            <a:off x="571500" y="5029200"/>
            <a:ext cx="73152" cy="1143000"/>
          </a:xfrm>
          <a:prstGeom prst="rect">
            <a:avLst/>
          </a:prstGeom>
          <a:solidFill>
            <a:srgbClr val="D49853"/>
          </a:solidFill>
          <a:ln w="12700">
            <a:solidFill>
              <a:srgbClr val="D49853"/>
            </a:solidFill>
            <a:prstDash val="solid"/>
          </a:ln>
        </p:spPr>
      </p:sp>
      <p:sp>
        <p:nvSpPr>
          <p:cNvPr id="9" name="Text 7"/>
          <p:cNvSpPr/>
          <p:nvPr/>
        </p:nvSpPr>
        <p:spPr>
          <a:xfrm>
            <a:off x="845820" y="5166360"/>
            <a:ext cx="3063240" cy="365760"/>
          </a:xfrm>
          <a:prstGeom prst="rect">
            <a:avLst/>
          </a:prstGeom>
          <a:noFill/>
          <a:ln/>
        </p:spPr>
        <p:txBody>
          <a:bodyPr wrap="square" lIns="0" tIns="0" rIns="0" bIns="0" rtlCol="0" anchor="ctr"/>
          <a:lstStyle/>
          <a:p>
            <a:pPr indent="0" marL="0">
              <a:buNone/>
            </a:pPr>
            <a:r>
              <a:rPr lang="en-US" sz="1300" b="1" spc="600" kern="0" dirty="0">
                <a:solidFill>
                  <a:srgbClr val="EBB678"/>
                </a:solidFill>
                <a:latin typeface="Calibri" pitchFamily="34" charset="0"/>
                <a:ea typeface="Calibri" pitchFamily="34" charset="-122"/>
                <a:cs typeface="Calibri" pitchFamily="34" charset="-120"/>
              </a:rPr>
              <a:t>START</a:t>
            </a:r>
            <a:endParaRPr lang="en-US" sz="1300" dirty="0"/>
          </a:p>
        </p:txBody>
      </p:sp>
      <p:sp>
        <p:nvSpPr>
          <p:cNvPr id="10" name="Text 8"/>
          <p:cNvSpPr/>
          <p:nvPr/>
        </p:nvSpPr>
        <p:spPr>
          <a:xfrm>
            <a:off x="845820" y="5532120"/>
            <a:ext cx="3063240" cy="594360"/>
          </a:xfrm>
          <a:prstGeom prst="rect">
            <a:avLst/>
          </a:prstGeom>
          <a:noFill/>
          <a:ln/>
        </p:spPr>
        <p:txBody>
          <a:bodyPr wrap="square" lIns="0" tIns="0" rIns="0" bIns="0" rtlCol="0" anchor="t"/>
          <a:lstStyle/>
          <a:p>
            <a:pPr indent="0" marL="0">
              <a:buNone/>
            </a:pPr>
            <a:r>
              <a:rPr lang="en-US" sz="1300" dirty="0">
                <a:solidFill>
                  <a:srgbClr val="F3EAD9"/>
                </a:solidFill>
                <a:latin typeface="Calibri" pitchFamily="34" charset="0"/>
                <a:ea typeface="Calibri" pitchFamily="34" charset="-122"/>
                <a:cs typeface="Calibri" pitchFamily="34" charset="-120"/>
              </a:rPr>
              <a:t>Move now. Even if it's clumsy. Especially if it's clumsy.</a:t>
            </a:r>
            <a:endParaRPr lang="en-US" sz="1300" dirty="0"/>
          </a:p>
        </p:txBody>
      </p:sp>
      <p:sp>
        <p:nvSpPr>
          <p:cNvPr id="11" name="Shape 9"/>
          <p:cNvSpPr/>
          <p:nvPr/>
        </p:nvSpPr>
        <p:spPr>
          <a:xfrm>
            <a:off x="4320540" y="5029200"/>
            <a:ext cx="3520440" cy="1143000"/>
          </a:xfrm>
          <a:prstGeom prst="rect">
            <a:avLst/>
          </a:prstGeom>
          <a:solidFill>
            <a:srgbClr val="3D2C1E"/>
          </a:solidFill>
          <a:ln w="12700">
            <a:solidFill>
              <a:srgbClr val="4A3525"/>
            </a:solidFill>
            <a:prstDash val="solid"/>
          </a:ln>
        </p:spPr>
      </p:sp>
      <p:sp>
        <p:nvSpPr>
          <p:cNvPr id="12" name="Shape 10"/>
          <p:cNvSpPr/>
          <p:nvPr/>
        </p:nvSpPr>
        <p:spPr>
          <a:xfrm>
            <a:off x="4320540" y="5029200"/>
            <a:ext cx="73152" cy="1143000"/>
          </a:xfrm>
          <a:prstGeom prst="rect">
            <a:avLst/>
          </a:prstGeom>
          <a:solidFill>
            <a:srgbClr val="D49853"/>
          </a:solidFill>
          <a:ln w="12700">
            <a:solidFill>
              <a:srgbClr val="D49853"/>
            </a:solidFill>
            <a:prstDash val="solid"/>
          </a:ln>
        </p:spPr>
      </p:sp>
      <p:sp>
        <p:nvSpPr>
          <p:cNvPr id="13" name="Text 11"/>
          <p:cNvSpPr/>
          <p:nvPr/>
        </p:nvSpPr>
        <p:spPr>
          <a:xfrm>
            <a:off x="4594860" y="5166360"/>
            <a:ext cx="3063240" cy="365760"/>
          </a:xfrm>
          <a:prstGeom prst="rect">
            <a:avLst/>
          </a:prstGeom>
          <a:noFill/>
          <a:ln/>
        </p:spPr>
        <p:txBody>
          <a:bodyPr wrap="square" lIns="0" tIns="0" rIns="0" bIns="0" rtlCol="0" anchor="ctr"/>
          <a:lstStyle/>
          <a:p>
            <a:pPr indent="0" marL="0">
              <a:buNone/>
            </a:pPr>
            <a:r>
              <a:rPr lang="en-US" sz="1300" b="1" spc="600" kern="0" dirty="0">
                <a:solidFill>
                  <a:srgbClr val="EBB678"/>
                </a:solidFill>
                <a:latin typeface="Calibri" pitchFamily="34" charset="0"/>
                <a:ea typeface="Calibri" pitchFamily="34" charset="-122"/>
                <a:cs typeface="Calibri" pitchFamily="34" charset="-120"/>
              </a:rPr>
              <a:t>LEARN</a:t>
            </a:r>
            <a:endParaRPr lang="en-US" sz="1300" dirty="0"/>
          </a:p>
        </p:txBody>
      </p:sp>
      <p:sp>
        <p:nvSpPr>
          <p:cNvPr id="14" name="Text 12"/>
          <p:cNvSpPr/>
          <p:nvPr/>
        </p:nvSpPr>
        <p:spPr>
          <a:xfrm>
            <a:off x="4594860" y="5532120"/>
            <a:ext cx="3063240" cy="594360"/>
          </a:xfrm>
          <a:prstGeom prst="rect">
            <a:avLst/>
          </a:prstGeom>
          <a:noFill/>
          <a:ln/>
        </p:spPr>
        <p:txBody>
          <a:bodyPr wrap="square" lIns="0" tIns="0" rIns="0" bIns="0" rtlCol="0" anchor="t"/>
          <a:lstStyle/>
          <a:p>
            <a:pPr indent="0" marL="0">
              <a:buNone/>
            </a:pPr>
            <a:r>
              <a:rPr lang="en-US" sz="1300" dirty="0">
                <a:solidFill>
                  <a:srgbClr val="F3EAD9"/>
                </a:solidFill>
                <a:latin typeface="Calibri" pitchFamily="34" charset="0"/>
                <a:ea typeface="Calibri" pitchFamily="34" charset="-122"/>
                <a:cs typeface="Calibri" pitchFamily="34" charset="-120"/>
              </a:rPr>
              <a:t>Build the muscle. The tool changes; the muscle stays.</a:t>
            </a:r>
            <a:endParaRPr lang="en-US" sz="1300" dirty="0"/>
          </a:p>
        </p:txBody>
      </p:sp>
      <p:sp>
        <p:nvSpPr>
          <p:cNvPr id="15" name="Shape 13"/>
          <p:cNvSpPr/>
          <p:nvPr/>
        </p:nvSpPr>
        <p:spPr>
          <a:xfrm>
            <a:off x="8069580" y="5029200"/>
            <a:ext cx="3520440" cy="1143000"/>
          </a:xfrm>
          <a:prstGeom prst="rect">
            <a:avLst/>
          </a:prstGeom>
          <a:solidFill>
            <a:srgbClr val="3D2C1E"/>
          </a:solidFill>
          <a:ln w="12700">
            <a:solidFill>
              <a:srgbClr val="4A3525"/>
            </a:solidFill>
            <a:prstDash val="solid"/>
          </a:ln>
        </p:spPr>
      </p:sp>
      <p:sp>
        <p:nvSpPr>
          <p:cNvPr id="16" name="Shape 14"/>
          <p:cNvSpPr/>
          <p:nvPr/>
        </p:nvSpPr>
        <p:spPr>
          <a:xfrm>
            <a:off x="8069580" y="5029200"/>
            <a:ext cx="73152" cy="1143000"/>
          </a:xfrm>
          <a:prstGeom prst="rect">
            <a:avLst/>
          </a:prstGeom>
          <a:solidFill>
            <a:srgbClr val="D49853"/>
          </a:solidFill>
          <a:ln w="12700">
            <a:solidFill>
              <a:srgbClr val="D49853"/>
            </a:solidFill>
            <a:prstDash val="solid"/>
          </a:ln>
        </p:spPr>
      </p:sp>
      <p:sp>
        <p:nvSpPr>
          <p:cNvPr id="17" name="Text 15"/>
          <p:cNvSpPr/>
          <p:nvPr/>
        </p:nvSpPr>
        <p:spPr>
          <a:xfrm>
            <a:off x="8343900" y="5166360"/>
            <a:ext cx="3063240" cy="365760"/>
          </a:xfrm>
          <a:prstGeom prst="rect">
            <a:avLst/>
          </a:prstGeom>
          <a:noFill/>
          <a:ln/>
        </p:spPr>
        <p:txBody>
          <a:bodyPr wrap="square" lIns="0" tIns="0" rIns="0" bIns="0" rtlCol="0" anchor="ctr"/>
          <a:lstStyle/>
          <a:p>
            <a:pPr indent="0" marL="0">
              <a:buNone/>
            </a:pPr>
            <a:r>
              <a:rPr lang="en-US" sz="1300" b="1" spc="600" kern="0" dirty="0">
                <a:solidFill>
                  <a:srgbClr val="EBB678"/>
                </a:solidFill>
                <a:latin typeface="Calibri" pitchFamily="34" charset="0"/>
                <a:ea typeface="Calibri" pitchFamily="34" charset="-122"/>
                <a:cs typeface="Calibri" pitchFamily="34" charset="-120"/>
              </a:rPr>
              <a:t>COMPOUND</a:t>
            </a:r>
            <a:endParaRPr lang="en-US" sz="1300" dirty="0"/>
          </a:p>
        </p:txBody>
      </p:sp>
      <p:sp>
        <p:nvSpPr>
          <p:cNvPr id="18" name="Text 16"/>
          <p:cNvSpPr/>
          <p:nvPr/>
        </p:nvSpPr>
        <p:spPr>
          <a:xfrm>
            <a:off x="8343900" y="5532120"/>
            <a:ext cx="3063240" cy="594360"/>
          </a:xfrm>
          <a:prstGeom prst="rect">
            <a:avLst/>
          </a:prstGeom>
          <a:noFill/>
          <a:ln/>
        </p:spPr>
        <p:txBody>
          <a:bodyPr wrap="square" lIns="0" tIns="0" rIns="0" bIns="0" rtlCol="0" anchor="t"/>
          <a:lstStyle/>
          <a:p>
            <a:pPr indent="0" marL="0">
              <a:buNone/>
            </a:pPr>
            <a:r>
              <a:rPr lang="en-US" sz="1300" dirty="0">
                <a:solidFill>
                  <a:srgbClr val="F3EAD9"/>
                </a:solidFill>
                <a:latin typeface="Calibri" pitchFamily="34" charset="0"/>
                <a:ea typeface="Calibri" pitchFamily="34" charset="-122"/>
                <a:cs typeface="Calibri" pitchFamily="34" charset="-120"/>
              </a:rPr>
              <a:t>Each quarter of practice is a quarter of distance.</a:t>
            </a:r>
            <a:endParaRPr lang="en-US" sz="1300" dirty="0"/>
          </a:p>
        </p:txBody>
      </p:sp>
      <p:sp>
        <p:nvSpPr>
          <p:cNvPr id="19" name="Text 17"/>
          <p:cNvSpPr/>
          <p:nvPr/>
        </p:nvSpPr>
        <p:spPr>
          <a:xfrm>
            <a:off x="914400" y="6400800"/>
            <a:ext cx="10332720" cy="365760"/>
          </a:xfrm>
          <a:prstGeom prst="rect">
            <a:avLst/>
          </a:prstGeom>
          <a:noFill/>
          <a:ln/>
        </p:spPr>
        <p:txBody>
          <a:bodyPr wrap="square" lIns="0" tIns="0" rIns="0" bIns="0" rtlCol="0" anchor="ctr"/>
          <a:lstStyle/>
          <a:p>
            <a:pPr indent="0" marL="0">
              <a:buNone/>
            </a:pPr>
            <a:r>
              <a:rPr lang="en-US" sz="1400" i="1" dirty="0">
                <a:solidFill>
                  <a:srgbClr val="EBB678"/>
                </a:solidFill>
                <a:latin typeface="Calibri" pitchFamily="34" charset="0"/>
                <a:ea typeface="Calibri" pitchFamily="34" charset="-122"/>
                <a:cs typeface="Calibri" pitchFamily="34" charset="-120"/>
              </a:rPr>
              <a:t>You don't wait for the wave. You get on the board.</a:t>
            </a:r>
            <a:endParaRPr lang="en-US" sz="1400" dirty="0"/>
          </a:p>
        </p:txBody>
      </p:sp>
      <p:sp>
        <p:nvSpPr>
          <p:cNvPr id="20" name="Oval 1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Store That Waited for the Internet.</dc:title>
  <dc:subject>PptxGenJS Presentation</dc:subject>
  <dc:creator>Peter Galloway</dc:creator>
  <cp:lastModifiedBy>Peter Galloway</cp:lastModifiedBy>
  <cp:revision>1</cp:revision>
  <dcterms:created xsi:type="dcterms:W3CDTF">2026-05-24T18:16:39Z</dcterms:created>
  <dcterms:modified xsi:type="dcterms:W3CDTF">2026-05-24T18:16:39Z</dcterms:modified>
</cp:coreProperties>
</file>