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3111C"/>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7B61FF"/>
          </a:solidFill>
          <a:ln w="12700">
            <a:solidFill>
              <a:srgbClr val="7B61FF"/>
            </a:solidFill>
            <a:prstDash val="solid"/>
          </a:ln>
        </p:spPr>
      </p:sp>
      <p:sp>
        <p:nvSpPr>
          <p:cNvPr id="3" name="Shape 1"/>
          <p:cNvSpPr/>
          <p:nvPr/>
        </p:nvSpPr>
        <p:spPr>
          <a:xfrm>
            <a:off x="365760" y="0"/>
            <a:ext cx="73152" cy="6858000"/>
          </a:xfrm>
          <a:prstGeom prst="rect">
            <a:avLst/>
          </a:prstGeom>
          <a:solidFill>
            <a:srgbClr val="A4DE6E"/>
          </a:solidFill>
          <a:ln w="12700">
            <a:solidFill>
              <a:srgbClr val="A4DE6E"/>
            </a:solidFill>
            <a:prstDash val="solid"/>
          </a:ln>
        </p:spPr>
      </p:sp>
      <p:sp>
        <p:nvSpPr>
          <p:cNvPr id="4" name="Text 2"/>
          <p:cNvSpPr/>
          <p:nvPr/>
        </p:nvSpPr>
        <p:spPr>
          <a:xfrm>
            <a:off x="914400" y="1325880"/>
            <a:ext cx="10058400" cy="457200"/>
          </a:xfrm>
          <a:prstGeom prst="rect">
            <a:avLst/>
          </a:prstGeom>
          <a:noFill/>
          <a:ln/>
        </p:spPr>
        <p:txBody>
          <a:bodyPr wrap="square" lIns="0" tIns="0" rIns="0" bIns="0" rtlCol="0" anchor="ctr"/>
          <a:lstStyle/>
          <a:p>
            <a:pPr indent="0" marL="0">
              <a:buNone/>
            </a:pPr>
            <a:r>
              <a:rPr lang="en-US" sz="1400" b="1" spc="600" kern="0" dirty="0">
                <a:solidFill>
                  <a:srgbClr val="9D8AFF"/>
                </a:solidFill>
                <a:latin typeface="Calibri" pitchFamily="34" charset="0"/>
                <a:ea typeface="Calibri" pitchFamily="34" charset="-122"/>
                <a:cs typeface="Calibri" pitchFamily="34" charset="-120"/>
              </a:rPr>
              <a:t>AN ANALOGY ABOUT SHADOW AI</a:t>
            </a:r>
            <a:endParaRPr lang="en-US" sz="1400" dirty="0"/>
          </a:p>
        </p:txBody>
      </p:sp>
      <p:sp>
        <p:nvSpPr>
          <p:cNvPr id="5" name="Text 3"/>
          <p:cNvSpPr/>
          <p:nvPr/>
        </p:nvSpPr>
        <p:spPr>
          <a:xfrm>
            <a:off x="914400" y="1828800"/>
            <a:ext cx="10332720" cy="1097280"/>
          </a:xfrm>
          <a:prstGeom prst="rect">
            <a:avLst/>
          </a:prstGeom>
          <a:noFill/>
          <a:ln/>
        </p:spPr>
        <p:txBody>
          <a:bodyPr wrap="square" lIns="0" tIns="0" rIns="0" bIns="0" rtlCol="0" anchor="ctr"/>
          <a:lstStyle/>
          <a:p>
            <a:pPr indent="0" marL="0">
              <a:buNone/>
            </a:pPr>
            <a:r>
              <a:rPr lang="en-US" sz="5400" b="1" dirty="0">
                <a:solidFill>
                  <a:srgbClr val="FFFFFF"/>
                </a:solidFill>
                <a:latin typeface="Calibri" pitchFamily="34" charset="0"/>
                <a:ea typeface="Calibri" pitchFamily="34" charset="-122"/>
                <a:cs typeface="Calibri" pitchFamily="34" charset="-120"/>
              </a:rPr>
              <a:t>Shadow AI Is Shadow IT, Faster.</a:t>
            </a:r>
            <a:endParaRPr lang="en-US" sz="5400" dirty="0"/>
          </a:p>
        </p:txBody>
      </p:sp>
      <p:sp>
        <p:nvSpPr>
          <p:cNvPr id="6" name="Text 4"/>
          <p:cNvSpPr/>
          <p:nvPr/>
        </p:nvSpPr>
        <p:spPr>
          <a:xfrm>
            <a:off x="914400" y="3108960"/>
            <a:ext cx="9601200" cy="1280160"/>
          </a:xfrm>
          <a:prstGeom prst="rect">
            <a:avLst/>
          </a:prstGeom>
          <a:noFill/>
          <a:ln/>
        </p:spPr>
        <p:txBody>
          <a:bodyPr wrap="square" lIns="0" tIns="0" rIns="0" bIns="0" rtlCol="0" anchor="ctr"/>
          <a:lstStyle/>
          <a:p>
            <a:pPr indent="0" marL="0">
              <a:buNone/>
            </a:pPr>
            <a:r>
              <a:rPr lang="en-US" sz="2100" dirty="0">
                <a:solidFill>
                  <a:srgbClr val="F2F0FA"/>
                </a:solidFill>
                <a:latin typeface="Calibri" pitchFamily="34" charset="0"/>
                <a:ea typeface="Calibri" pitchFamily="34" charset="-122"/>
                <a:cs typeface="Calibri" pitchFamily="34" charset="-120"/>
              </a:rPr>
              <a:t>Why “they'll just use the free version” is the most expensive instinct in the room.</a:t>
            </a:r>
            <a:endParaRPr lang="en-US" sz="2100" dirty="0"/>
          </a:p>
        </p:txBody>
      </p:sp>
      <p:pic>
        <p:nvPicPr>
          <p:cNvPr id="7" name="Image 0" descr="preencoded.png">    </p:cNvPr>
          <p:cNvPicPr>
            <a:picLocks noChangeAspect="1"/>
          </p:cNvPicPr>
          <p:nvPr/>
        </p:nvPicPr>
        <p:blipFill>
          <a:blip r:embed="rId1"/>
          <a:stretch>
            <a:fillRect/>
          </a:stretch>
        </p:blipFill>
        <p:spPr>
          <a:xfrm>
            <a:off x="9692640" y="4572000"/>
            <a:ext cx="1645920" cy="1645920"/>
          </a:xfrm>
          <a:prstGeom prst="rect">
            <a:avLst/>
          </a:prstGeom>
        </p:spPr>
      </p:pic>
      <p:sp>
        <p:nvSpPr>
          <p:cNvPr id="8" name="Text 5"/>
          <p:cNvSpPr/>
          <p:nvPr/>
        </p:nvSpPr>
        <p:spPr>
          <a:xfrm>
            <a:off x="914400" y="5989320"/>
            <a:ext cx="5486400" cy="365760"/>
          </a:xfrm>
          <a:prstGeom prst="rect">
            <a:avLst/>
          </a:prstGeom>
          <a:noFill/>
          <a:ln/>
        </p:spPr>
        <p:txBody>
          <a:bodyPr wrap="square" lIns="0" tIns="0" rIns="0" bIns="0" rtlCol="0" anchor="ctr"/>
          <a:lstStyle/>
          <a:p>
            <a:pPr indent="0" marL="0">
              <a:buNone/>
            </a:pPr>
            <a:r>
              <a:rPr lang="en-US" sz="1300" dirty="0">
                <a:solidFill>
                  <a:srgbClr val="F2F0FA"/>
                </a:solidFill>
                <a:latin typeface="Calibri" pitchFamily="34" charset="0"/>
                <a:ea typeface="Calibri" pitchFamily="34" charset="-122"/>
                <a:cs typeface="Calibri" pitchFamily="34" charset="-120"/>
              </a:rPr>
              <a:t>Peter Galloway</a:t>
            </a:r>
            <a:endParaRPr lang="en-US" sz="1300" dirty="0"/>
          </a:p>
        </p:txBody>
      </p:sp>
      <p:sp>
        <p:nvSpPr>
          <p:cNvPr id="9" name="Text 6"/>
          <p:cNvSpPr/>
          <p:nvPr/>
        </p:nvSpPr>
        <p:spPr>
          <a:xfrm>
            <a:off x="6400800" y="5989320"/>
            <a:ext cx="4846320" cy="365760"/>
          </a:xfrm>
          <a:prstGeom prst="rect">
            <a:avLst/>
          </a:prstGeom>
          <a:noFill/>
          <a:ln/>
        </p:spPr>
        <p:txBody>
          <a:bodyPr wrap="square" lIns="0" tIns="0" rIns="0" bIns="0" rtlCol="0" anchor="ctr"/>
          <a:lstStyle/>
          <a:p>
            <a:pPr algn="r" indent="0" marL="0">
              <a:buNone/>
            </a:pPr>
            <a:r>
              <a:rPr lang="en-US" sz="1300" dirty="0">
                <a:solidFill>
                  <a:srgbClr val="F2F0FA"/>
                </a:solidFill>
                <a:latin typeface="Calibri" pitchFamily="34" charset="0"/>
                <a:ea typeface="Calibri" pitchFamily="34" charset="-122"/>
                <a:cs typeface="Calibri" pitchFamily="34" charset="-120"/>
              </a:rPr>
              <a:t>Internal note  ·  Analogy Catalog</a:t>
            </a:r>
            <a:endParaRPr lang="en-US" sz="1300" dirty="0"/>
          </a:p>
        </p:txBody>
      </p:sp>
      <p:sp>
        <p:nvSpPr>
          <p:cNvPr id="10" name="Oval 9"/>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2F0FA"/>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7B61FF"/>
          </a:solidFill>
          <a:ln w="12700">
            <a:solidFill>
              <a:srgbClr val="7B61FF"/>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7B61FF"/>
                </a:solidFill>
                <a:latin typeface="Calibri" pitchFamily="34" charset="0"/>
                <a:ea typeface="Calibri" pitchFamily="34" charset="-122"/>
                <a:cs typeface="Calibri" pitchFamily="34" charset="-120"/>
              </a:rPr>
              <a:t>WHAT GETS SAID</a:t>
            </a:r>
            <a:endParaRPr lang="en-US" sz="1200" dirty="0"/>
          </a:p>
        </p:txBody>
      </p:sp>
      <p:sp>
        <p:nvSpPr>
          <p:cNvPr id="4" name="Text 2"/>
          <p:cNvSpPr/>
          <p:nvPr/>
        </p:nvSpPr>
        <p:spPr>
          <a:xfrm>
            <a:off x="777240" y="914400"/>
            <a:ext cx="10972800" cy="822960"/>
          </a:xfrm>
          <a:prstGeom prst="rect">
            <a:avLst/>
          </a:prstGeom>
          <a:noFill/>
          <a:ln/>
        </p:spPr>
        <p:txBody>
          <a:bodyPr wrap="square" lIns="0" tIns="0" rIns="0" bIns="0" rtlCol="0" anchor="ctr"/>
          <a:lstStyle/>
          <a:p>
            <a:pPr indent="0" marL="0">
              <a:buNone/>
            </a:pPr>
            <a:r>
              <a:rPr lang="en-US" sz="3200" b="1" dirty="0">
                <a:solidFill>
                  <a:srgbClr val="0C0A14"/>
                </a:solidFill>
                <a:latin typeface="Calibri" pitchFamily="34" charset="0"/>
                <a:ea typeface="Calibri" pitchFamily="34" charset="-122"/>
                <a:cs typeface="Calibri" pitchFamily="34" charset="-120"/>
              </a:rPr>
              <a:t>“Do we even need to pay for enterprise AI?”</a:t>
            </a:r>
            <a:endParaRPr lang="en-US" sz="3200" dirty="0"/>
          </a:p>
        </p:txBody>
      </p:sp>
      <p:sp>
        <p:nvSpPr>
          <p:cNvPr id="5" name="Text 3"/>
          <p:cNvSpPr/>
          <p:nvPr/>
        </p:nvSpPr>
        <p:spPr>
          <a:xfrm>
            <a:off x="777240" y="1737360"/>
            <a:ext cx="10972800" cy="777240"/>
          </a:xfrm>
          <a:prstGeom prst="rect">
            <a:avLst/>
          </a:prstGeom>
          <a:noFill/>
          <a:ln/>
        </p:spPr>
        <p:txBody>
          <a:bodyPr wrap="square" lIns="0" tIns="0" rIns="0" bIns="0" rtlCol="0" anchor="ctr"/>
          <a:lstStyle/>
          <a:p>
            <a:pPr indent="0" marL="0">
              <a:buNone/>
            </a:pPr>
            <a:r>
              <a:rPr lang="en-US" sz="2400" i="1" dirty="0">
                <a:solidFill>
                  <a:srgbClr val="A4DE6E"/>
                </a:solidFill>
                <a:latin typeface="Calibri" pitchFamily="34" charset="0"/>
                <a:ea typeface="Calibri" pitchFamily="34" charset="-122"/>
                <a:cs typeface="Calibri" pitchFamily="34" charset="-120"/>
              </a:rPr>
              <a:t>“The team can just use the free versions.”</a:t>
            </a:r>
            <a:endParaRPr lang="en-US" sz="2400" dirty="0"/>
          </a:p>
        </p:txBody>
      </p:sp>
      <p:sp>
        <p:nvSpPr>
          <p:cNvPr id="6" name="Text 4"/>
          <p:cNvSpPr/>
          <p:nvPr/>
        </p:nvSpPr>
        <p:spPr>
          <a:xfrm>
            <a:off x="777240" y="2743200"/>
            <a:ext cx="6035040" cy="3383280"/>
          </a:xfrm>
          <a:prstGeom prst="rect">
            <a:avLst/>
          </a:prstGeom>
          <a:noFill/>
          <a:ln/>
        </p:spPr>
        <p:txBody>
          <a:bodyPr wrap="square" lIns="0" tIns="0" rIns="0" bIns="0" rtlCol="0" anchor="t"/>
          <a:lstStyle/>
          <a:p>
            <a:pPr indent="0" marL="0">
              <a:spcAft>
                <a:spcPts val="800"/>
              </a:spcAft>
              <a:buNone/>
            </a:pPr>
            <a:r>
              <a:rPr lang="en-US" sz="1600" dirty="0">
                <a:solidFill>
                  <a:srgbClr val="0C0A14"/>
                </a:solidFill>
                <a:latin typeface="Calibri" pitchFamily="34" charset="0"/>
                <a:ea typeface="Calibri" pitchFamily="34" charset="-122"/>
                <a:cs typeface="Calibri" pitchFamily="34" charset="-120"/>
              </a:rPr>
              <a:t>Someone in the room always says it. Usually with good intentions — trying to save the company money. The math sounds great.</a:t>
            </a:r>
            <a:endParaRPr lang="en-US" sz="1600" dirty="0"/>
          </a:p>
          <a:p>
            <a:pPr indent="0" marL="0">
              <a:spcAft>
                <a:spcPts val="800"/>
              </a:spcAft>
              <a:buNone/>
            </a:pPr>
            <a:endParaRPr lang="en-US" sz="1600" dirty="0"/>
          </a:p>
          <a:p>
            <a:pPr indent="0" marL="0">
              <a:spcAft>
                <a:spcPts val="800"/>
              </a:spcAft>
              <a:buNone/>
            </a:pPr>
            <a:r>
              <a:rPr lang="en-US" sz="1600" dirty="0">
                <a:solidFill>
                  <a:srgbClr val="0C0A14"/>
                </a:solidFill>
                <a:latin typeface="Calibri" pitchFamily="34" charset="0"/>
                <a:ea typeface="Calibri" pitchFamily="34" charset="-122"/>
                <a:cs typeface="Calibri" pitchFamily="34" charset="-120"/>
              </a:rPr>
              <a:t>Then you think about what happens to every customer contract, internal strategy doc, and sensitive client conversation pasted into a consumer chatbot.</a:t>
            </a:r>
            <a:endParaRPr lang="en-US" sz="1600" dirty="0"/>
          </a:p>
          <a:p>
            <a:pPr indent="0" marL="0">
              <a:spcAft>
                <a:spcPts val="800"/>
              </a:spcAft>
              <a:buNone/>
            </a:pPr>
            <a:endParaRPr lang="en-US" sz="1600" dirty="0"/>
          </a:p>
          <a:p>
            <a:pPr indent="0" marL="0">
              <a:spcAft>
                <a:spcPts val="800"/>
              </a:spcAft>
              <a:buNone/>
            </a:pPr>
            <a:r>
              <a:rPr lang="en-US" sz="1600" dirty="0">
                <a:solidFill>
                  <a:srgbClr val="0C0A14"/>
                </a:solidFill>
                <a:latin typeface="Calibri" pitchFamily="34" charset="0"/>
                <a:ea typeface="Calibri" pitchFamily="34" charset="-122"/>
                <a:cs typeface="Calibri" pitchFamily="34" charset="-120"/>
              </a:rPr>
              <a:t>We stopped letting people use personal Gmail for work email years ago. For the same reason.</a:t>
            </a:r>
            <a:endParaRPr lang="en-US" sz="1600" dirty="0"/>
          </a:p>
        </p:txBody>
      </p:sp>
      <p:sp>
        <p:nvSpPr>
          <p:cNvPr id="7" name="Shape 5"/>
          <p:cNvSpPr/>
          <p:nvPr/>
        </p:nvSpPr>
        <p:spPr>
          <a:xfrm>
            <a:off x="7498080" y="2743200"/>
            <a:ext cx="3931920" cy="1188720"/>
          </a:xfrm>
          <a:prstGeom prst="rect">
            <a:avLst/>
          </a:prstGeom>
          <a:solidFill>
            <a:srgbClr val="FFFFFF"/>
          </a:solidFill>
          <a:ln w="12700">
            <a:solidFill>
              <a:srgbClr val="DDDDE0"/>
            </a:solidFill>
            <a:prstDash val="solid"/>
          </a:ln>
          <a:effectLst>
            <a:outerShdw sx="100000" sy="100000" kx="0" ky="0" algn="bl" rotWithShape="0" blurRad="127000" dist="25400" dir="8100000">
              <a:srgbClr val="13111C">
                <a:alpha val="10000"/>
              </a:srgbClr>
            </a:outerShdw>
          </a:effectLst>
        </p:spPr>
      </p:sp>
      <p:sp>
        <p:nvSpPr>
          <p:cNvPr id="8" name="Shape 6"/>
          <p:cNvSpPr/>
          <p:nvPr/>
        </p:nvSpPr>
        <p:spPr>
          <a:xfrm>
            <a:off x="7498080" y="2743200"/>
            <a:ext cx="91440" cy="1188720"/>
          </a:xfrm>
          <a:prstGeom prst="rect">
            <a:avLst/>
          </a:prstGeom>
          <a:solidFill>
            <a:srgbClr val="7B61FF"/>
          </a:solidFill>
          <a:ln w="12700">
            <a:solidFill>
              <a:srgbClr val="7B61FF"/>
            </a:solidFill>
            <a:prstDash val="solid"/>
          </a:ln>
        </p:spPr>
      </p:sp>
      <p:pic>
        <p:nvPicPr>
          <p:cNvPr id="9" name="Image 0" descr="preencoded.png">    </p:cNvPr>
          <p:cNvPicPr>
            <a:picLocks noChangeAspect="1"/>
          </p:cNvPicPr>
          <p:nvPr/>
        </p:nvPicPr>
        <p:blipFill>
          <a:blip r:embed="rId1"/>
          <a:stretch>
            <a:fillRect/>
          </a:stretch>
        </p:blipFill>
        <p:spPr>
          <a:xfrm>
            <a:off x="7772400" y="2971800"/>
            <a:ext cx="548640" cy="548640"/>
          </a:xfrm>
          <a:prstGeom prst="rect">
            <a:avLst/>
          </a:prstGeom>
        </p:spPr>
      </p:pic>
      <p:sp>
        <p:nvSpPr>
          <p:cNvPr id="10" name="Text 7"/>
          <p:cNvSpPr/>
          <p:nvPr/>
        </p:nvSpPr>
        <p:spPr>
          <a:xfrm>
            <a:off x="8458200" y="2880360"/>
            <a:ext cx="2743200" cy="594360"/>
          </a:xfrm>
          <a:prstGeom prst="rect">
            <a:avLst/>
          </a:prstGeom>
          <a:noFill/>
          <a:ln/>
        </p:spPr>
        <p:txBody>
          <a:bodyPr wrap="square" lIns="0" tIns="0" rIns="0" bIns="0" rtlCol="0" anchor="ctr"/>
          <a:lstStyle/>
          <a:p>
            <a:pPr indent="0" marL="0">
              <a:buNone/>
            </a:pPr>
            <a:r>
              <a:rPr lang="en-US" sz="3000" b="1" dirty="0">
                <a:solidFill>
                  <a:srgbClr val="0C0A14"/>
                </a:solidFill>
                <a:latin typeface="Calibri" pitchFamily="34" charset="0"/>
                <a:ea typeface="Calibri" pitchFamily="34" charset="-122"/>
                <a:cs typeface="Calibri" pitchFamily="34" charset="-120"/>
              </a:rPr>
              <a:t>$0</a:t>
            </a:r>
            <a:endParaRPr lang="en-US" sz="3000" dirty="0"/>
          </a:p>
        </p:txBody>
      </p:sp>
      <p:sp>
        <p:nvSpPr>
          <p:cNvPr id="11" name="Text 8"/>
          <p:cNvSpPr/>
          <p:nvPr/>
        </p:nvSpPr>
        <p:spPr>
          <a:xfrm>
            <a:off x="8458200" y="3456432"/>
            <a:ext cx="2834640" cy="365760"/>
          </a:xfrm>
          <a:prstGeom prst="rect">
            <a:avLst/>
          </a:prstGeom>
          <a:noFill/>
          <a:ln/>
        </p:spPr>
        <p:txBody>
          <a:bodyPr wrap="square" lIns="0" tIns="0" rIns="0" bIns="0" rtlCol="0" anchor="ctr"/>
          <a:lstStyle/>
          <a:p>
            <a:pPr indent="0" marL="0">
              <a:buNone/>
            </a:pPr>
            <a:r>
              <a:rPr lang="en-US" sz="1200" dirty="0">
                <a:solidFill>
                  <a:srgbClr val="7A7587"/>
                </a:solidFill>
                <a:latin typeface="Calibri" pitchFamily="34" charset="0"/>
                <a:ea typeface="Calibri" pitchFamily="34" charset="-122"/>
                <a:cs typeface="Calibri" pitchFamily="34" charset="-120"/>
              </a:rPr>
              <a:t>licenses saved by using free AI</a:t>
            </a:r>
            <a:endParaRPr lang="en-US" sz="1200" dirty="0"/>
          </a:p>
        </p:txBody>
      </p:sp>
      <p:sp>
        <p:nvSpPr>
          <p:cNvPr id="12" name="Shape 9"/>
          <p:cNvSpPr/>
          <p:nvPr/>
        </p:nvSpPr>
        <p:spPr>
          <a:xfrm>
            <a:off x="7498080" y="4069080"/>
            <a:ext cx="3931920" cy="1188720"/>
          </a:xfrm>
          <a:prstGeom prst="rect">
            <a:avLst/>
          </a:prstGeom>
          <a:solidFill>
            <a:srgbClr val="FFFFFF"/>
          </a:solidFill>
          <a:ln w="12700">
            <a:solidFill>
              <a:srgbClr val="DDDDE0"/>
            </a:solidFill>
            <a:prstDash val="solid"/>
          </a:ln>
          <a:effectLst>
            <a:outerShdw sx="100000" sy="100000" kx="0" ky="0" algn="bl" rotWithShape="0" blurRad="127000" dist="25400" dir="8100000">
              <a:srgbClr val="13111C">
                <a:alpha val="10000"/>
              </a:srgbClr>
            </a:outerShdw>
          </a:effectLst>
        </p:spPr>
      </p:sp>
      <p:sp>
        <p:nvSpPr>
          <p:cNvPr id="13" name="Shape 10"/>
          <p:cNvSpPr/>
          <p:nvPr/>
        </p:nvSpPr>
        <p:spPr>
          <a:xfrm>
            <a:off x="7498080" y="4069080"/>
            <a:ext cx="91440" cy="1188720"/>
          </a:xfrm>
          <a:prstGeom prst="rect">
            <a:avLst/>
          </a:prstGeom>
          <a:solidFill>
            <a:srgbClr val="D94B4B"/>
          </a:solidFill>
          <a:ln w="12700">
            <a:solidFill>
              <a:srgbClr val="D94B4B"/>
            </a:solidFill>
            <a:prstDash val="solid"/>
          </a:ln>
        </p:spPr>
      </p:sp>
      <p:pic>
        <p:nvPicPr>
          <p:cNvPr id="14" name="Image 1" descr="preencoded.png">    </p:cNvPr>
          <p:cNvPicPr>
            <a:picLocks noChangeAspect="1"/>
          </p:cNvPicPr>
          <p:nvPr/>
        </p:nvPicPr>
        <p:blipFill>
          <a:blip r:embed="rId2"/>
          <a:stretch>
            <a:fillRect/>
          </a:stretch>
        </p:blipFill>
        <p:spPr>
          <a:xfrm>
            <a:off x="7772400" y="4297680"/>
            <a:ext cx="548640" cy="548640"/>
          </a:xfrm>
          <a:prstGeom prst="rect">
            <a:avLst/>
          </a:prstGeom>
        </p:spPr>
      </p:pic>
      <p:sp>
        <p:nvSpPr>
          <p:cNvPr id="15" name="Text 11"/>
          <p:cNvSpPr/>
          <p:nvPr/>
        </p:nvSpPr>
        <p:spPr>
          <a:xfrm>
            <a:off x="8458200" y="4206240"/>
            <a:ext cx="2743200" cy="594360"/>
          </a:xfrm>
          <a:prstGeom prst="rect">
            <a:avLst/>
          </a:prstGeom>
          <a:noFill/>
          <a:ln/>
        </p:spPr>
        <p:txBody>
          <a:bodyPr wrap="square" lIns="0" tIns="0" rIns="0" bIns="0" rtlCol="0" anchor="ctr"/>
          <a:lstStyle/>
          <a:p>
            <a:pPr indent="0" marL="0">
              <a:buNone/>
            </a:pPr>
            <a:r>
              <a:rPr lang="en-US" sz="3000" b="1" dirty="0">
                <a:solidFill>
                  <a:srgbClr val="0C0A14"/>
                </a:solidFill>
                <a:latin typeface="Calibri" pitchFamily="34" charset="0"/>
                <a:ea typeface="Calibri" pitchFamily="34" charset="-122"/>
                <a:cs typeface="Calibri" pitchFamily="34" charset="-120"/>
              </a:rPr>
              <a:t>$$$</a:t>
            </a:r>
            <a:endParaRPr lang="en-US" sz="3000" dirty="0"/>
          </a:p>
        </p:txBody>
      </p:sp>
      <p:sp>
        <p:nvSpPr>
          <p:cNvPr id="16" name="Text 12"/>
          <p:cNvSpPr/>
          <p:nvPr/>
        </p:nvSpPr>
        <p:spPr>
          <a:xfrm>
            <a:off x="8458200" y="4782312"/>
            <a:ext cx="2834640" cy="365760"/>
          </a:xfrm>
          <a:prstGeom prst="rect">
            <a:avLst/>
          </a:prstGeom>
          <a:noFill/>
          <a:ln/>
        </p:spPr>
        <p:txBody>
          <a:bodyPr wrap="square" lIns="0" tIns="0" rIns="0" bIns="0" rtlCol="0" anchor="ctr"/>
          <a:lstStyle/>
          <a:p>
            <a:pPr indent="0" marL="0">
              <a:buNone/>
            </a:pPr>
            <a:r>
              <a:rPr lang="en-US" sz="1200" dirty="0">
                <a:solidFill>
                  <a:srgbClr val="7A7587"/>
                </a:solidFill>
                <a:latin typeface="Calibri" pitchFamily="34" charset="0"/>
                <a:ea typeface="Calibri" pitchFamily="34" charset="-122"/>
                <a:cs typeface="Calibri" pitchFamily="34" charset="-120"/>
              </a:rPr>
              <a:t>in unaccounted legal exposure</a:t>
            </a:r>
            <a:endParaRPr lang="en-US" sz="1200" dirty="0"/>
          </a:p>
        </p:txBody>
      </p:sp>
      <p:sp>
        <p:nvSpPr>
          <p:cNvPr id="17" name="Shape 13"/>
          <p:cNvSpPr/>
          <p:nvPr/>
        </p:nvSpPr>
        <p:spPr>
          <a:xfrm>
            <a:off x="7498080" y="5394960"/>
            <a:ext cx="3931920" cy="1188720"/>
          </a:xfrm>
          <a:prstGeom prst="rect">
            <a:avLst/>
          </a:prstGeom>
          <a:solidFill>
            <a:srgbClr val="13111C"/>
          </a:solidFill>
          <a:ln w="12700">
            <a:solidFill>
              <a:srgbClr val="13111C"/>
            </a:solidFill>
            <a:prstDash val="solid"/>
          </a:ln>
          <a:effectLst>
            <a:outerShdw sx="100000" sy="100000" kx="0" ky="0" algn="bl" rotWithShape="0" blurRad="127000" dist="25400" dir="8100000">
              <a:srgbClr val="13111C">
                <a:alpha val="75000"/>
              </a:srgbClr>
            </a:outerShdw>
          </a:effectLst>
        </p:spPr>
      </p:sp>
      <p:sp>
        <p:nvSpPr>
          <p:cNvPr id="18" name="Shape 14"/>
          <p:cNvSpPr/>
          <p:nvPr/>
        </p:nvSpPr>
        <p:spPr>
          <a:xfrm>
            <a:off x="7498080" y="5394960"/>
            <a:ext cx="91440" cy="1188720"/>
          </a:xfrm>
          <a:prstGeom prst="rect">
            <a:avLst/>
          </a:prstGeom>
          <a:solidFill>
            <a:srgbClr val="9D8AFF"/>
          </a:solidFill>
          <a:ln w="12700">
            <a:solidFill>
              <a:srgbClr val="9D8AFF"/>
            </a:solidFill>
            <a:prstDash val="solid"/>
          </a:ln>
        </p:spPr>
      </p:sp>
      <p:pic>
        <p:nvPicPr>
          <p:cNvPr id="19" name="Image 2" descr="preencoded.png">    </p:cNvPr>
          <p:cNvPicPr>
            <a:picLocks noChangeAspect="1"/>
          </p:cNvPicPr>
          <p:nvPr/>
        </p:nvPicPr>
        <p:blipFill>
          <a:blip r:embed="rId3"/>
          <a:stretch>
            <a:fillRect/>
          </a:stretch>
        </p:blipFill>
        <p:spPr>
          <a:xfrm>
            <a:off x="7772400" y="5623560"/>
            <a:ext cx="548640" cy="548640"/>
          </a:xfrm>
          <a:prstGeom prst="rect">
            <a:avLst/>
          </a:prstGeom>
        </p:spPr>
      </p:pic>
      <p:sp>
        <p:nvSpPr>
          <p:cNvPr id="20" name="Text 15"/>
          <p:cNvSpPr/>
          <p:nvPr/>
        </p:nvSpPr>
        <p:spPr>
          <a:xfrm>
            <a:off x="8458200" y="5532120"/>
            <a:ext cx="2743200" cy="594360"/>
          </a:xfrm>
          <a:prstGeom prst="rect">
            <a:avLst/>
          </a:prstGeom>
          <a:noFill/>
          <a:ln/>
        </p:spPr>
        <p:txBody>
          <a:bodyPr wrap="square" lIns="0" tIns="0" rIns="0" bIns="0" rtlCol="0" anchor="ctr"/>
          <a:lstStyle/>
          <a:p>
            <a:pPr indent="0" marL="0">
              <a:buNone/>
            </a:pPr>
            <a:r>
              <a:rPr lang="en-US" sz="3000" b="1" dirty="0">
                <a:solidFill>
                  <a:srgbClr val="9D8AFF"/>
                </a:solidFill>
                <a:latin typeface="Calibri" pitchFamily="34" charset="0"/>
                <a:ea typeface="Calibri" pitchFamily="34" charset="-122"/>
                <a:cs typeface="Calibri" pitchFamily="34" charset="-120"/>
              </a:rPr>
              <a:t>0</a:t>
            </a:r>
            <a:endParaRPr lang="en-US" sz="3000" dirty="0"/>
          </a:p>
        </p:txBody>
      </p:sp>
      <p:sp>
        <p:nvSpPr>
          <p:cNvPr id="21" name="Text 16"/>
          <p:cNvSpPr/>
          <p:nvPr/>
        </p:nvSpPr>
        <p:spPr>
          <a:xfrm>
            <a:off x="8458200" y="6108192"/>
            <a:ext cx="2834640" cy="365760"/>
          </a:xfrm>
          <a:prstGeom prst="rect">
            <a:avLst/>
          </a:prstGeom>
          <a:noFill/>
          <a:ln/>
        </p:spPr>
        <p:txBody>
          <a:bodyPr wrap="square" lIns="0" tIns="0" rIns="0" bIns="0" rtlCol="0" anchor="ctr"/>
          <a:lstStyle/>
          <a:p>
            <a:pPr indent="0" marL="0">
              <a:buNone/>
            </a:pPr>
            <a:r>
              <a:rPr lang="en-US" sz="1200" dirty="0">
                <a:solidFill>
                  <a:srgbClr val="F2F0FA"/>
                </a:solidFill>
                <a:latin typeface="Calibri" pitchFamily="34" charset="0"/>
                <a:ea typeface="Calibri" pitchFamily="34" charset="-122"/>
                <a:cs typeface="Calibri" pitchFamily="34" charset="-120"/>
              </a:rPr>
              <a:t>audit logs when something goes wrong</a:t>
            </a:r>
            <a:endParaRPr lang="en-US" sz="1200" dirty="0"/>
          </a:p>
        </p:txBody>
      </p:sp>
      <p:sp>
        <p:nvSpPr>
          <p:cNvPr id="22" name="Text 17"/>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A7587"/>
                </a:solidFill>
                <a:latin typeface="Calibri" pitchFamily="34" charset="0"/>
                <a:ea typeface="Calibri" pitchFamily="34" charset="-122"/>
                <a:cs typeface="Calibri" pitchFamily="34" charset="-120"/>
              </a:rPr>
              <a:t>Slide 2 of 7</a:t>
            </a:r>
            <a:endParaRPr lang="en-US" sz="1000" dirty="0"/>
          </a:p>
        </p:txBody>
      </p:sp>
      <p:sp>
        <p:nvSpPr>
          <p:cNvPr id="23" name="Oval 22"/>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3111C"/>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7B61FF"/>
          </a:solidFill>
          <a:ln w="12700">
            <a:solidFill>
              <a:srgbClr val="7B61FF"/>
            </a:solidFill>
            <a:prstDash val="solid"/>
          </a:ln>
        </p:spPr>
      </p:sp>
      <p:sp>
        <p:nvSpPr>
          <p:cNvPr id="3" name="Text 1"/>
          <p:cNvSpPr/>
          <p:nvPr/>
        </p:nvSpPr>
        <p:spPr>
          <a:xfrm>
            <a:off x="777240" y="548640"/>
            <a:ext cx="7315200" cy="365760"/>
          </a:xfrm>
          <a:prstGeom prst="rect">
            <a:avLst/>
          </a:prstGeom>
          <a:noFill/>
          <a:ln/>
        </p:spPr>
        <p:txBody>
          <a:bodyPr wrap="square" lIns="0" tIns="0" rIns="0" bIns="0" rtlCol="0" anchor="ctr"/>
          <a:lstStyle/>
          <a:p>
            <a:pPr indent="0" marL="0">
              <a:buNone/>
            </a:pPr>
            <a:r>
              <a:rPr lang="en-US" sz="1200" b="1" spc="600" kern="0" dirty="0">
                <a:solidFill>
                  <a:srgbClr val="9D8AFF"/>
                </a:solidFill>
                <a:latin typeface="Calibri" pitchFamily="34" charset="0"/>
                <a:ea typeface="Calibri" pitchFamily="34" charset="-122"/>
                <a:cs typeface="Calibri" pitchFamily="34" charset="-120"/>
              </a:rPr>
              <a:t>THE ANALOGY</a:t>
            </a:r>
            <a:endParaRPr lang="en-US" sz="1200" dirty="0"/>
          </a:p>
        </p:txBody>
      </p:sp>
      <p:sp>
        <p:nvSpPr>
          <p:cNvPr id="4" name="Text 2"/>
          <p:cNvSpPr/>
          <p:nvPr/>
        </p:nvSpPr>
        <p:spPr>
          <a:xfrm>
            <a:off x="777240" y="960120"/>
            <a:ext cx="10972800" cy="868680"/>
          </a:xfrm>
          <a:prstGeom prst="rect">
            <a:avLst/>
          </a:prstGeom>
          <a:noFill/>
          <a:ln/>
        </p:spPr>
        <p:txBody>
          <a:bodyPr wrap="square" lIns="0" tIns="0" rIns="0" bIns="0" rtlCol="0" anchor="ctr"/>
          <a:lstStyle/>
          <a:p>
            <a:pPr indent="0" marL="0">
              <a:buNone/>
            </a:pPr>
            <a:r>
              <a:rPr lang="en-US" sz="3200" b="1" dirty="0">
                <a:solidFill>
                  <a:srgbClr val="FFFFFF"/>
                </a:solidFill>
                <a:latin typeface="Calibri" pitchFamily="34" charset="0"/>
                <a:ea typeface="Calibri" pitchFamily="34" charset="-122"/>
                <a:cs typeface="Calibri" pitchFamily="34" charset="-120"/>
              </a:rPr>
              <a:t>Picture telling the team to use personal Gmail for work.</a:t>
            </a:r>
            <a:endParaRPr lang="en-US" sz="3200" dirty="0"/>
          </a:p>
        </p:txBody>
      </p:sp>
      <p:sp>
        <p:nvSpPr>
          <p:cNvPr id="5" name="Text 3"/>
          <p:cNvSpPr/>
          <p:nvPr/>
        </p:nvSpPr>
        <p:spPr>
          <a:xfrm>
            <a:off x="777240" y="1783080"/>
            <a:ext cx="10972800" cy="777240"/>
          </a:xfrm>
          <a:prstGeom prst="rect">
            <a:avLst/>
          </a:prstGeom>
          <a:noFill/>
          <a:ln/>
        </p:spPr>
        <p:txBody>
          <a:bodyPr wrap="square" lIns="0" tIns="0" rIns="0" bIns="0" rtlCol="0" anchor="ctr"/>
          <a:lstStyle/>
          <a:p>
            <a:pPr indent="0" marL="0">
              <a:buNone/>
            </a:pPr>
            <a:r>
              <a:rPr lang="en-US" sz="2400" i="1" dirty="0">
                <a:solidFill>
                  <a:srgbClr val="9D8AFF"/>
                </a:solidFill>
                <a:latin typeface="Calibri" pitchFamily="34" charset="0"/>
                <a:ea typeface="Calibri" pitchFamily="34" charset="-122"/>
                <a:cs typeface="Calibri" pitchFamily="34" charset="-120"/>
              </a:rPr>
              <a:t>Convenient. Free. Catastrophic.</a:t>
            </a:r>
            <a:endParaRPr lang="en-US" sz="2400" dirty="0"/>
          </a:p>
        </p:txBody>
      </p:sp>
      <p:sp>
        <p:nvSpPr>
          <p:cNvPr id="6" name="Text 4"/>
          <p:cNvSpPr/>
          <p:nvPr/>
        </p:nvSpPr>
        <p:spPr>
          <a:xfrm>
            <a:off x="777240" y="2880360"/>
            <a:ext cx="6400800" cy="2743200"/>
          </a:xfrm>
          <a:prstGeom prst="rect">
            <a:avLst/>
          </a:prstGeom>
          <a:noFill/>
          <a:ln/>
        </p:spPr>
        <p:txBody>
          <a:bodyPr wrap="square" lIns="0" tIns="0" rIns="0" bIns="0" rtlCol="0" anchor="t"/>
          <a:lstStyle/>
          <a:p>
            <a:pPr indent="0" marL="0">
              <a:spcAft>
                <a:spcPts val="800"/>
              </a:spcAft>
              <a:buNone/>
            </a:pPr>
            <a:r>
              <a:rPr lang="en-US" sz="1600" dirty="0">
                <a:solidFill>
                  <a:srgbClr val="F2F0FA"/>
                </a:solidFill>
                <a:latin typeface="Calibri" pitchFamily="34" charset="0"/>
                <a:ea typeface="Calibri" pitchFamily="34" charset="-122"/>
                <a:cs typeface="Calibri" pitchFamily="34" charset="-120"/>
              </a:rPr>
              <a:t>Every client thread, contract negotiation, board memo — now sitting on someone else's server with no SSO, no retention controls, no legal hold capability. No way to prove what was said, no way to wipe it when an employee leaves.</a:t>
            </a:r>
            <a:endParaRPr lang="en-US" sz="1600" dirty="0"/>
          </a:p>
          <a:p>
            <a:pPr indent="0" marL="0">
              <a:spcAft>
                <a:spcPts val="800"/>
              </a:spcAft>
              <a:buNone/>
            </a:pPr>
            <a:endParaRPr lang="en-US" sz="1600" dirty="0"/>
          </a:p>
          <a:p>
            <a:pPr indent="0" marL="0">
              <a:spcAft>
                <a:spcPts val="800"/>
              </a:spcAft>
              <a:buNone/>
            </a:pPr>
            <a:r>
              <a:rPr lang="en-US" sz="1600" dirty="0">
                <a:solidFill>
                  <a:srgbClr val="F2F0FA"/>
                </a:solidFill>
                <a:latin typeface="Calibri" pitchFamily="34" charset="0"/>
                <a:ea typeface="Calibri" pitchFamily="34" charset="-122"/>
                <a:cs typeface="Calibri" pitchFamily="34" charset="-120"/>
              </a:rPr>
              <a:t>Free AI is the same arrangement. Same trade-off. Same eventual reckoning.</a:t>
            </a:r>
            <a:endParaRPr lang="en-US" sz="1600" dirty="0"/>
          </a:p>
        </p:txBody>
      </p:sp>
      <p:sp>
        <p:nvSpPr>
          <p:cNvPr id="7" name="Shape 5"/>
          <p:cNvSpPr/>
          <p:nvPr/>
        </p:nvSpPr>
        <p:spPr>
          <a:xfrm>
            <a:off x="777240" y="5806440"/>
            <a:ext cx="6400800" cy="868680"/>
          </a:xfrm>
          <a:prstGeom prst="rect">
            <a:avLst/>
          </a:prstGeom>
          <a:solidFill>
            <a:srgbClr val="1D1A2C"/>
          </a:solidFill>
          <a:ln w="12700">
            <a:solidFill>
              <a:srgbClr val="9D8AFF"/>
            </a:solidFill>
            <a:prstDash val="solid"/>
          </a:ln>
        </p:spPr>
      </p:sp>
      <p:sp>
        <p:nvSpPr>
          <p:cNvPr id="8" name="Shape 6"/>
          <p:cNvSpPr/>
          <p:nvPr/>
        </p:nvSpPr>
        <p:spPr>
          <a:xfrm>
            <a:off x="777240" y="5806440"/>
            <a:ext cx="73152" cy="868680"/>
          </a:xfrm>
          <a:prstGeom prst="rect">
            <a:avLst/>
          </a:prstGeom>
          <a:solidFill>
            <a:srgbClr val="9D8AFF"/>
          </a:solidFill>
          <a:ln w="12700">
            <a:solidFill>
              <a:srgbClr val="9D8AFF"/>
            </a:solidFill>
            <a:prstDash val="solid"/>
          </a:ln>
        </p:spPr>
      </p:sp>
      <p:sp>
        <p:nvSpPr>
          <p:cNvPr id="9" name="Text 7"/>
          <p:cNvSpPr/>
          <p:nvPr/>
        </p:nvSpPr>
        <p:spPr>
          <a:xfrm>
            <a:off x="1051560" y="5870448"/>
            <a:ext cx="6080760" cy="777240"/>
          </a:xfrm>
          <a:prstGeom prst="rect">
            <a:avLst/>
          </a:prstGeom>
          <a:noFill/>
          <a:ln/>
        </p:spPr>
        <p:txBody>
          <a:bodyPr wrap="square" lIns="0" tIns="0" rIns="0" bIns="0" rtlCol="0" anchor="ctr"/>
          <a:lstStyle/>
          <a:p>
            <a:pPr indent="0" marL="0">
              <a:buNone/>
            </a:pPr>
            <a:r>
              <a:rPr lang="en-US" sz="1600" b="1" dirty="0">
                <a:solidFill>
                  <a:srgbClr val="9D8AFF"/>
                </a:solidFill>
                <a:latin typeface="Calibri" pitchFamily="34" charset="0"/>
                <a:ea typeface="Calibri" pitchFamily="34" charset="-122"/>
                <a:cs typeface="Calibri" pitchFamily="34" charset="-120"/>
              </a:rPr>
              <a:t>Free AI isn't free. It's just billed differently.</a:t>
            </a:r>
            <a:endParaRPr lang="en-US" sz="1600" dirty="0"/>
          </a:p>
        </p:txBody>
      </p:sp>
      <p:sp>
        <p:nvSpPr>
          <p:cNvPr id="10" name="Shape 8"/>
          <p:cNvSpPr/>
          <p:nvPr/>
        </p:nvSpPr>
        <p:spPr>
          <a:xfrm>
            <a:off x="7589520" y="2880360"/>
            <a:ext cx="3840480" cy="1691640"/>
          </a:xfrm>
          <a:prstGeom prst="rect">
            <a:avLst/>
          </a:prstGeom>
          <a:solidFill>
            <a:srgbClr val="1D1A2C"/>
          </a:solidFill>
          <a:ln w="12700">
            <a:solidFill>
              <a:srgbClr val="2B2640"/>
            </a:solidFill>
            <a:prstDash val="solid"/>
          </a:ln>
        </p:spPr>
      </p:sp>
      <p:sp>
        <p:nvSpPr>
          <p:cNvPr id="11" name="Shape 9"/>
          <p:cNvSpPr/>
          <p:nvPr/>
        </p:nvSpPr>
        <p:spPr>
          <a:xfrm>
            <a:off x="7589520" y="2880360"/>
            <a:ext cx="3840480" cy="73152"/>
          </a:xfrm>
          <a:prstGeom prst="rect">
            <a:avLst/>
          </a:prstGeom>
          <a:solidFill>
            <a:srgbClr val="A4DE6E"/>
          </a:solidFill>
          <a:ln w="12700">
            <a:solidFill>
              <a:srgbClr val="A4DE6E"/>
            </a:solidFill>
            <a:prstDash val="solid"/>
          </a:ln>
        </p:spPr>
      </p:sp>
      <p:sp>
        <p:nvSpPr>
          <p:cNvPr id="12" name="Shape 10"/>
          <p:cNvSpPr/>
          <p:nvPr/>
        </p:nvSpPr>
        <p:spPr>
          <a:xfrm>
            <a:off x="7863840" y="3154680"/>
            <a:ext cx="731520" cy="731520"/>
          </a:xfrm>
          <a:prstGeom prst="ellipse">
            <a:avLst/>
          </a:prstGeom>
          <a:solidFill>
            <a:srgbClr val="A4DE6E"/>
          </a:solidFill>
          <a:ln w="12700">
            <a:solidFill>
              <a:srgbClr val="A4DE6E"/>
            </a:solidFill>
            <a:prstDash val="solid"/>
          </a:ln>
        </p:spPr>
      </p:sp>
      <p:pic>
        <p:nvPicPr>
          <p:cNvPr id="13" name="Image 0" descr="preencoded.png">    </p:cNvPr>
          <p:cNvPicPr>
            <a:picLocks noChangeAspect="1"/>
          </p:cNvPicPr>
          <p:nvPr/>
        </p:nvPicPr>
        <p:blipFill>
          <a:blip r:embed="rId1"/>
          <a:stretch>
            <a:fillRect/>
          </a:stretch>
        </p:blipFill>
        <p:spPr>
          <a:xfrm>
            <a:off x="7973568" y="3264408"/>
            <a:ext cx="512064" cy="512064"/>
          </a:xfrm>
          <a:prstGeom prst="rect">
            <a:avLst/>
          </a:prstGeom>
        </p:spPr>
      </p:pic>
      <p:sp>
        <p:nvSpPr>
          <p:cNvPr id="14" name="Text 11"/>
          <p:cNvSpPr/>
          <p:nvPr/>
        </p:nvSpPr>
        <p:spPr>
          <a:xfrm>
            <a:off x="8778240" y="3200400"/>
            <a:ext cx="2468880" cy="365760"/>
          </a:xfrm>
          <a:prstGeom prst="rect">
            <a:avLst/>
          </a:prstGeom>
          <a:noFill/>
          <a:ln/>
        </p:spPr>
        <p:txBody>
          <a:bodyPr wrap="square" lIns="0" tIns="0" rIns="0" bIns="0" rtlCol="0" anchor="ctr"/>
          <a:lstStyle/>
          <a:p>
            <a:pPr indent="0" marL="0">
              <a:buNone/>
            </a:pPr>
            <a:r>
              <a:rPr lang="en-US" sz="1200" b="1" spc="500" kern="0" dirty="0">
                <a:solidFill>
                  <a:srgbClr val="9D8AFF"/>
                </a:solidFill>
                <a:latin typeface="Calibri" pitchFamily="34" charset="0"/>
                <a:ea typeface="Calibri" pitchFamily="34" charset="-122"/>
                <a:cs typeface="Calibri" pitchFamily="34" charset="-120"/>
              </a:rPr>
              <a:t>PERSONAL GMAIL</a:t>
            </a:r>
            <a:endParaRPr lang="en-US" sz="1200" dirty="0"/>
          </a:p>
        </p:txBody>
      </p:sp>
      <p:sp>
        <p:nvSpPr>
          <p:cNvPr id="15" name="Text 12"/>
          <p:cNvSpPr/>
          <p:nvPr/>
        </p:nvSpPr>
        <p:spPr>
          <a:xfrm>
            <a:off x="8778240" y="3520440"/>
            <a:ext cx="2468880" cy="4572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Convenient</a:t>
            </a:r>
            <a:endParaRPr lang="en-US" sz="2200" dirty="0"/>
          </a:p>
        </p:txBody>
      </p:sp>
      <p:sp>
        <p:nvSpPr>
          <p:cNvPr id="16" name="Text 13"/>
          <p:cNvSpPr/>
          <p:nvPr/>
        </p:nvSpPr>
        <p:spPr>
          <a:xfrm>
            <a:off x="7863840" y="4069080"/>
            <a:ext cx="3291840" cy="457200"/>
          </a:xfrm>
          <a:prstGeom prst="rect">
            <a:avLst/>
          </a:prstGeom>
          <a:noFill/>
          <a:ln/>
        </p:spPr>
        <p:txBody>
          <a:bodyPr wrap="square" lIns="0" tIns="0" rIns="0" bIns="0" rtlCol="0" anchor="ctr"/>
          <a:lstStyle/>
          <a:p>
            <a:pPr indent="0" marL="0">
              <a:buNone/>
            </a:pPr>
            <a:r>
              <a:rPr lang="en-US" sz="1200" dirty="0">
                <a:solidFill>
                  <a:srgbClr val="F2F0FA"/>
                </a:solidFill>
                <a:latin typeface="Calibri" pitchFamily="34" charset="0"/>
                <a:ea typeface="Calibri" pitchFamily="34" charset="-122"/>
                <a:cs typeface="Calibri" pitchFamily="34" charset="-120"/>
              </a:rPr>
              <a:t>Until the lawsuit, the breach, or the audit.</a:t>
            </a:r>
            <a:endParaRPr lang="en-US" sz="1200" dirty="0"/>
          </a:p>
        </p:txBody>
      </p:sp>
      <p:sp>
        <p:nvSpPr>
          <p:cNvPr id="17" name="Shape 14"/>
          <p:cNvSpPr/>
          <p:nvPr/>
        </p:nvSpPr>
        <p:spPr>
          <a:xfrm>
            <a:off x="7589520" y="4800600"/>
            <a:ext cx="3840480" cy="1691640"/>
          </a:xfrm>
          <a:prstGeom prst="rect">
            <a:avLst/>
          </a:prstGeom>
          <a:solidFill>
            <a:srgbClr val="1D1A2C"/>
          </a:solidFill>
          <a:ln w="12700">
            <a:solidFill>
              <a:srgbClr val="2B2640"/>
            </a:solidFill>
            <a:prstDash val="solid"/>
          </a:ln>
        </p:spPr>
      </p:sp>
      <p:sp>
        <p:nvSpPr>
          <p:cNvPr id="18" name="Shape 15"/>
          <p:cNvSpPr/>
          <p:nvPr/>
        </p:nvSpPr>
        <p:spPr>
          <a:xfrm>
            <a:off x="7589520" y="4800600"/>
            <a:ext cx="3840480" cy="73152"/>
          </a:xfrm>
          <a:prstGeom prst="rect">
            <a:avLst/>
          </a:prstGeom>
          <a:solidFill>
            <a:srgbClr val="7B61FF"/>
          </a:solidFill>
          <a:ln w="12700">
            <a:solidFill>
              <a:srgbClr val="7B61FF"/>
            </a:solidFill>
            <a:prstDash val="solid"/>
          </a:ln>
        </p:spPr>
      </p:sp>
      <p:sp>
        <p:nvSpPr>
          <p:cNvPr id="19" name="Shape 16"/>
          <p:cNvSpPr/>
          <p:nvPr/>
        </p:nvSpPr>
        <p:spPr>
          <a:xfrm>
            <a:off x="7863840" y="5074920"/>
            <a:ext cx="731520" cy="731520"/>
          </a:xfrm>
          <a:prstGeom prst="ellipse">
            <a:avLst/>
          </a:prstGeom>
          <a:solidFill>
            <a:srgbClr val="7B61FF"/>
          </a:solidFill>
          <a:ln w="12700">
            <a:solidFill>
              <a:srgbClr val="7B61FF"/>
            </a:solidFill>
            <a:prstDash val="solid"/>
          </a:ln>
        </p:spPr>
      </p:sp>
      <p:pic>
        <p:nvPicPr>
          <p:cNvPr id="20" name="Image 1" descr="preencoded.png">    </p:cNvPr>
          <p:cNvPicPr>
            <a:picLocks noChangeAspect="1"/>
          </p:cNvPicPr>
          <p:nvPr/>
        </p:nvPicPr>
        <p:blipFill>
          <a:blip r:embed="rId2"/>
          <a:stretch>
            <a:fillRect/>
          </a:stretch>
        </p:blipFill>
        <p:spPr>
          <a:xfrm>
            <a:off x="7973568" y="5184648"/>
            <a:ext cx="512064" cy="512064"/>
          </a:xfrm>
          <a:prstGeom prst="rect">
            <a:avLst/>
          </a:prstGeom>
        </p:spPr>
      </p:pic>
      <p:sp>
        <p:nvSpPr>
          <p:cNvPr id="21" name="Text 17"/>
          <p:cNvSpPr/>
          <p:nvPr/>
        </p:nvSpPr>
        <p:spPr>
          <a:xfrm>
            <a:off x="8778240" y="5120640"/>
            <a:ext cx="2468880" cy="365760"/>
          </a:xfrm>
          <a:prstGeom prst="rect">
            <a:avLst/>
          </a:prstGeom>
          <a:noFill/>
          <a:ln/>
        </p:spPr>
        <p:txBody>
          <a:bodyPr wrap="square" lIns="0" tIns="0" rIns="0" bIns="0" rtlCol="0" anchor="ctr"/>
          <a:lstStyle/>
          <a:p>
            <a:pPr indent="0" marL="0">
              <a:buNone/>
            </a:pPr>
            <a:r>
              <a:rPr lang="en-US" sz="1200" b="1" spc="500" kern="0" dirty="0">
                <a:solidFill>
                  <a:srgbClr val="9D8AFF"/>
                </a:solidFill>
                <a:latin typeface="Calibri" pitchFamily="34" charset="0"/>
                <a:ea typeface="Calibri" pitchFamily="34" charset="-122"/>
                <a:cs typeface="Calibri" pitchFamily="34" charset="-120"/>
              </a:rPr>
              <a:t>ENTERPRISE EMAIL</a:t>
            </a:r>
            <a:endParaRPr lang="en-US" sz="1200" dirty="0"/>
          </a:p>
        </p:txBody>
      </p:sp>
      <p:sp>
        <p:nvSpPr>
          <p:cNvPr id="22" name="Text 18"/>
          <p:cNvSpPr/>
          <p:nvPr/>
        </p:nvSpPr>
        <p:spPr>
          <a:xfrm>
            <a:off x="8778240" y="5440680"/>
            <a:ext cx="2468880" cy="4572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Governed</a:t>
            </a:r>
            <a:endParaRPr lang="en-US" sz="2200" dirty="0"/>
          </a:p>
        </p:txBody>
      </p:sp>
      <p:sp>
        <p:nvSpPr>
          <p:cNvPr id="23" name="Text 19"/>
          <p:cNvSpPr/>
          <p:nvPr/>
        </p:nvSpPr>
        <p:spPr>
          <a:xfrm>
            <a:off x="7863840" y="5989320"/>
            <a:ext cx="3291840" cy="457200"/>
          </a:xfrm>
          <a:prstGeom prst="rect">
            <a:avLst/>
          </a:prstGeom>
          <a:noFill/>
          <a:ln/>
        </p:spPr>
        <p:txBody>
          <a:bodyPr wrap="square" lIns="0" tIns="0" rIns="0" bIns="0" rtlCol="0" anchor="ctr"/>
          <a:lstStyle/>
          <a:p>
            <a:pPr indent="0" marL="0">
              <a:buNone/>
            </a:pPr>
            <a:r>
              <a:rPr lang="en-US" sz="1200" dirty="0">
                <a:solidFill>
                  <a:srgbClr val="F2F0FA"/>
                </a:solidFill>
                <a:latin typeface="Calibri" pitchFamily="34" charset="0"/>
                <a:ea typeface="Calibri" pitchFamily="34" charset="-122"/>
                <a:cs typeface="Calibri" pitchFamily="34" charset="-120"/>
              </a:rPr>
              <a:t>SSO, retention, audit trail, legal hold. The seatbelt.</a:t>
            </a:r>
            <a:endParaRPr lang="en-US" sz="1200" dirty="0"/>
          </a:p>
        </p:txBody>
      </p:sp>
      <p:sp>
        <p:nvSpPr>
          <p:cNvPr id="24" name="Text 20"/>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A7587"/>
                </a:solidFill>
                <a:latin typeface="Calibri" pitchFamily="34" charset="0"/>
                <a:ea typeface="Calibri" pitchFamily="34" charset="-122"/>
                <a:cs typeface="Calibri" pitchFamily="34" charset="-120"/>
              </a:rPr>
              <a:t>Slide 3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2F0FA"/>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7B61FF"/>
          </a:solidFill>
          <a:ln w="12700">
            <a:solidFill>
              <a:srgbClr val="7B61FF"/>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7B61FF"/>
                </a:solidFill>
                <a:latin typeface="Calibri" pitchFamily="34" charset="0"/>
                <a:ea typeface="Calibri" pitchFamily="34" charset="-122"/>
                <a:cs typeface="Calibri" pitchFamily="34" charset="-120"/>
              </a:rPr>
              <a:t>THE WRONG QUESTION</a:t>
            </a:r>
            <a:endParaRPr lang="en-US" sz="1200" dirty="0"/>
          </a:p>
        </p:txBody>
      </p:sp>
      <p:sp>
        <p:nvSpPr>
          <p:cNvPr id="4" name="Text 2"/>
          <p:cNvSpPr/>
          <p:nvPr/>
        </p:nvSpPr>
        <p:spPr>
          <a:xfrm>
            <a:off x="777240" y="914400"/>
            <a:ext cx="11155680" cy="868680"/>
          </a:xfrm>
          <a:prstGeom prst="rect">
            <a:avLst/>
          </a:prstGeom>
          <a:noFill/>
          <a:ln/>
        </p:spPr>
        <p:txBody>
          <a:bodyPr wrap="square" lIns="0" tIns="0" rIns="0" bIns="0" rtlCol="0" anchor="ctr"/>
          <a:lstStyle/>
          <a:p>
            <a:pPr indent="0" marL="0">
              <a:buNone/>
            </a:pPr>
            <a:r>
              <a:rPr lang="en-US" sz="3200" b="1" dirty="0">
                <a:solidFill>
                  <a:srgbClr val="0C0A14"/>
                </a:solidFill>
                <a:latin typeface="Calibri" pitchFamily="34" charset="0"/>
                <a:ea typeface="Calibri" pitchFamily="34" charset="-122"/>
                <a:cs typeface="Calibri" pitchFamily="34" charset="-120"/>
              </a:rPr>
              <a:t>“Can we just save the AI license money?”</a:t>
            </a:r>
            <a:endParaRPr lang="en-US" sz="3200" dirty="0"/>
          </a:p>
        </p:txBody>
      </p:sp>
      <p:sp>
        <p:nvSpPr>
          <p:cNvPr id="5" name="Text 3"/>
          <p:cNvSpPr/>
          <p:nvPr/>
        </p:nvSpPr>
        <p:spPr>
          <a:xfrm>
            <a:off x="777240" y="1783080"/>
            <a:ext cx="11155680" cy="640080"/>
          </a:xfrm>
          <a:prstGeom prst="rect">
            <a:avLst/>
          </a:prstGeom>
          <a:noFill/>
          <a:ln/>
        </p:spPr>
        <p:txBody>
          <a:bodyPr wrap="square" lIns="0" tIns="0" rIns="0" bIns="0" rtlCol="0" anchor="ctr"/>
          <a:lstStyle/>
          <a:p>
            <a:pPr indent="0" marL="0">
              <a:buNone/>
            </a:pPr>
            <a:r>
              <a:rPr lang="en-US" sz="2000" i="1" dirty="0">
                <a:solidFill>
                  <a:srgbClr val="A4DE6E"/>
                </a:solidFill>
                <a:latin typeface="Calibri" pitchFamily="34" charset="0"/>
                <a:ea typeface="Calibri" pitchFamily="34" charset="-122"/>
                <a:cs typeface="Calibri" pitchFamily="34" charset="-120"/>
              </a:rPr>
              <a:t>— said by someone who hasn't done the breach math.</a:t>
            </a:r>
            <a:endParaRPr lang="en-US" sz="2000" dirty="0"/>
          </a:p>
        </p:txBody>
      </p:sp>
      <p:sp>
        <p:nvSpPr>
          <p:cNvPr id="6" name="Text 4"/>
          <p:cNvSpPr/>
          <p:nvPr/>
        </p:nvSpPr>
        <p:spPr>
          <a:xfrm>
            <a:off x="777240" y="2880360"/>
            <a:ext cx="6035040" cy="2286000"/>
          </a:xfrm>
          <a:prstGeom prst="rect">
            <a:avLst/>
          </a:prstGeom>
          <a:noFill/>
          <a:ln/>
        </p:spPr>
        <p:txBody>
          <a:bodyPr wrap="square" lIns="0" tIns="0" rIns="0" bIns="0" rtlCol="0" anchor="t"/>
          <a:lstStyle/>
          <a:p>
            <a:pPr indent="0" marL="0">
              <a:spcAft>
                <a:spcPts val="800"/>
              </a:spcAft>
              <a:buNone/>
            </a:pPr>
            <a:r>
              <a:rPr lang="en-US" sz="1600" dirty="0">
                <a:solidFill>
                  <a:srgbClr val="0C0A14"/>
                </a:solidFill>
                <a:latin typeface="Calibri" pitchFamily="34" charset="0"/>
                <a:ea typeface="Calibri" pitchFamily="34" charset="-122"/>
                <a:cs typeface="Calibri" pitchFamily="34" charset="-120"/>
              </a:rPr>
              <a:t>License costs are the headline number. Breach costs, regulatory penalties, and customer-trust damage are the actual numbers.</a:t>
            </a:r>
            <a:endParaRPr lang="en-US" sz="1600" dirty="0"/>
          </a:p>
          <a:p>
            <a:pPr indent="0" marL="0">
              <a:spcAft>
                <a:spcPts val="800"/>
              </a:spcAft>
              <a:buNone/>
            </a:pPr>
            <a:endParaRPr lang="en-US" sz="1600" dirty="0"/>
          </a:p>
          <a:p>
            <a:pPr indent="0" marL="0">
              <a:spcAft>
                <a:spcPts val="800"/>
              </a:spcAft>
              <a:buNone/>
            </a:pPr>
            <a:r>
              <a:rPr lang="en-US" sz="1600" dirty="0">
                <a:solidFill>
                  <a:srgbClr val="0C0A14"/>
                </a:solidFill>
                <a:latin typeface="Calibri" pitchFamily="34" charset="0"/>
                <a:ea typeface="Calibri" pitchFamily="34" charset="-122"/>
                <a:cs typeface="Calibri" pitchFamily="34" charset="-120"/>
              </a:rPr>
              <a:t>The enterprise license isn't the cost. It's the insurance policy on the much larger number.</a:t>
            </a:r>
            <a:endParaRPr lang="en-US" sz="1600" dirty="0"/>
          </a:p>
        </p:txBody>
      </p:sp>
      <p:sp>
        <p:nvSpPr>
          <p:cNvPr id="7" name="Shape 5"/>
          <p:cNvSpPr/>
          <p:nvPr/>
        </p:nvSpPr>
        <p:spPr>
          <a:xfrm>
            <a:off x="777240" y="5440680"/>
            <a:ext cx="6035040" cy="960120"/>
          </a:xfrm>
          <a:prstGeom prst="rect">
            <a:avLst/>
          </a:prstGeom>
          <a:solidFill>
            <a:srgbClr val="13111C"/>
          </a:solidFill>
          <a:ln w="12700">
            <a:solidFill>
              <a:srgbClr val="9D8AFF"/>
            </a:solidFill>
            <a:prstDash val="solid"/>
          </a:ln>
        </p:spPr>
      </p:sp>
      <p:sp>
        <p:nvSpPr>
          <p:cNvPr id="8" name="Shape 6"/>
          <p:cNvSpPr/>
          <p:nvPr/>
        </p:nvSpPr>
        <p:spPr>
          <a:xfrm>
            <a:off x="777240" y="5440680"/>
            <a:ext cx="73152" cy="960120"/>
          </a:xfrm>
          <a:prstGeom prst="rect">
            <a:avLst/>
          </a:prstGeom>
          <a:solidFill>
            <a:srgbClr val="9D8AFF"/>
          </a:solidFill>
          <a:ln w="12700">
            <a:solidFill>
              <a:srgbClr val="9D8AFF"/>
            </a:solidFill>
            <a:prstDash val="solid"/>
          </a:ln>
        </p:spPr>
      </p:sp>
      <p:sp>
        <p:nvSpPr>
          <p:cNvPr id="9" name="Text 7"/>
          <p:cNvSpPr/>
          <p:nvPr/>
        </p:nvSpPr>
        <p:spPr>
          <a:xfrm>
            <a:off x="1051560" y="5504688"/>
            <a:ext cx="5715000" cy="868680"/>
          </a:xfrm>
          <a:prstGeom prst="rect">
            <a:avLst/>
          </a:prstGeom>
          <a:noFill/>
          <a:ln/>
        </p:spPr>
        <p:txBody>
          <a:bodyPr wrap="square" lIns="0" tIns="0" rIns="0" bIns="0" rtlCol="0" anchor="ctr"/>
          <a:lstStyle/>
          <a:p>
            <a:pPr indent="0" marL="0">
              <a:buNone/>
            </a:pPr>
            <a:r>
              <a:rPr lang="en-US" sz="1500" b="1" dirty="0">
                <a:solidFill>
                  <a:srgbClr val="9D8AFF"/>
                </a:solidFill>
                <a:latin typeface="Calibri" pitchFamily="34" charset="0"/>
                <a:ea typeface="Calibri" pitchFamily="34" charset="-122"/>
                <a:cs typeface="Calibri" pitchFamily="34" charset="-120"/>
              </a:rPr>
              <a:t>The bill comes due when something goes wrong. The receipts are with the third party.</a:t>
            </a:r>
            <a:endParaRPr lang="en-US" sz="1500" dirty="0"/>
          </a:p>
        </p:txBody>
      </p:sp>
      <p:sp>
        <p:nvSpPr>
          <p:cNvPr id="10" name="Shape 8"/>
          <p:cNvSpPr/>
          <p:nvPr/>
        </p:nvSpPr>
        <p:spPr>
          <a:xfrm>
            <a:off x="7589520" y="2880360"/>
            <a:ext cx="3840480" cy="1691640"/>
          </a:xfrm>
          <a:prstGeom prst="rect">
            <a:avLst/>
          </a:prstGeom>
          <a:solidFill>
            <a:srgbClr val="FFFFFF"/>
          </a:solidFill>
          <a:ln w="12700">
            <a:solidFill>
              <a:srgbClr val="DDDDE0"/>
            </a:solidFill>
            <a:prstDash val="solid"/>
          </a:ln>
          <a:effectLst>
            <a:outerShdw sx="100000" sy="100000" kx="0" ky="0" algn="bl" rotWithShape="0" blurRad="127000" dist="25400" dir="8100000">
              <a:srgbClr val="13111C">
                <a:alpha val="8000"/>
              </a:srgbClr>
            </a:outerShdw>
          </a:effectLst>
        </p:spPr>
      </p:sp>
      <p:sp>
        <p:nvSpPr>
          <p:cNvPr id="11" name="Shape 9"/>
          <p:cNvSpPr/>
          <p:nvPr/>
        </p:nvSpPr>
        <p:spPr>
          <a:xfrm>
            <a:off x="7589520" y="2880360"/>
            <a:ext cx="3840480" cy="73152"/>
          </a:xfrm>
          <a:prstGeom prst="rect">
            <a:avLst/>
          </a:prstGeom>
          <a:solidFill>
            <a:srgbClr val="D94B4B"/>
          </a:solidFill>
          <a:ln w="12700">
            <a:solidFill>
              <a:srgbClr val="D94B4B"/>
            </a:solidFill>
            <a:prstDash val="solid"/>
          </a:ln>
        </p:spPr>
      </p:sp>
      <p:pic>
        <p:nvPicPr>
          <p:cNvPr id="12" name="Image 0" descr="preencoded.png">    </p:cNvPr>
          <p:cNvPicPr>
            <a:picLocks noChangeAspect="1"/>
          </p:cNvPicPr>
          <p:nvPr/>
        </p:nvPicPr>
        <p:blipFill>
          <a:blip r:embed="rId1"/>
          <a:stretch>
            <a:fillRect/>
          </a:stretch>
        </p:blipFill>
        <p:spPr>
          <a:xfrm>
            <a:off x="7863840" y="3154680"/>
            <a:ext cx="502920" cy="502920"/>
          </a:xfrm>
          <a:prstGeom prst="rect">
            <a:avLst/>
          </a:prstGeom>
        </p:spPr>
      </p:pic>
      <p:sp>
        <p:nvSpPr>
          <p:cNvPr id="13" name="Text 10"/>
          <p:cNvSpPr/>
          <p:nvPr/>
        </p:nvSpPr>
        <p:spPr>
          <a:xfrm>
            <a:off x="8503920" y="3172968"/>
            <a:ext cx="2743200" cy="365760"/>
          </a:xfrm>
          <a:prstGeom prst="rect">
            <a:avLst/>
          </a:prstGeom>
          <a:noFill/>
          <a:ln/>
        </p:spPr>
        <p:txBody>
          <a:bodyPr wrap="square" lIns="0" tIns="0" rIns="0" bIns="0" rtlCol="0" anchor="ctr"/>
          <a:lstStyle/>
          <a:p>
            <a:pPr indent="0" marL="0">
              <a:buNone/>
            </a:pPr>
            <a:r>
              <a:rPr lang="en-US" sz="1200" b="1" spc="500" kern="0" dirty="0">
                <a:solidFill>
                  <a:srgbClr val="D94B4B"/>
                </a:solidFill>
                <a:latin typeface="Calibri" pitchFamily="34" charset="0"/>
                <a:ea typeface="Calibri" pitchFamily="34" charset="-122"/>
                <a:cs typeface="Calibri" pitchFamily="34" charset="-120"/>
              </a:rPr>
              <a:t>GO FREE</a:t>
            </a:r>
            <a:endParaRPr lang="en-US" sz="1200" dirty="0"/>
          </a:p>
        </p:txBody>
      </p:sp>
      <p:sp>
        <p:nvSpPr>
          <p:cNvPr id="14" name="Text 11"/>
          <p:cNvSpPr/>
          <p:nvPr/>
        </p:nvSpPr>
        <p:spPr>
          <a:xfrm>
            <a:off x="7863840" y="3749040"/>
            <a:ext cx="3291840" cy="777240"/>
          </a:xfrm>
          <a:prstGeom prst="rect">
            <a:avLst/>
          </a:prstGeom>
          <a:noFill/>
          <a:ln/>
        </p:spPr>
        <p:txBody>
          <a:bodyPr wrap="square" lIns="0" tIns="0" rIns="0" bIns="0" rtlCol="0" anchor="t"/>
          <a:lstStyle/>
          <a:p>
            <a:pPr indent="0" marL="0">
              <a:buNone/>
            </a:pPr>
            <a:r>
              <a:rPr lang="en-US" sz="1300" dirty="0">
                <a:solidFill>
                  <a:srgbClr val="0C0A14"/>
                </a:solidFill>
                <a:latin typeface="Calibri" pitchFamily="34" charset="0"/>
                <a:ea typeface="Calibri" pitchFamily="34" charset="-122"/>
                <a:cs typeface="Calibri" pitchFamily="34" charset="-120"/>
              </a:rPr>
              <a:t>Save the license fee. Lose visibility into where company data ends up. One breach erases ten years of savings.</a:t>
            </a:r>
            <a:endParaRPr lang="en-US" sz="1300" dirty="0"/>
          </a:p>
        </p:txBody>
      </p:sp>
      <p:sp>
        <p:nvSpPr>
          <p:cNvPr id="15" name="Shape 12"/>
          <p:cNvSpPr/>
          <p:nvPr/>
        </p:nvSpPr>
        <p:spPr>
          <a:xfrm>
            <a:off x="7589520" y="4709160"/>
            <a:ext cx="3840480" cy="1691640"/>
          </a:xfrm>
          <a:prstGeom prst="rect">
            <a:avLst/>
          </a:prstGeom>
          <a:solidFill>
            <a:srgbClr val="FFFFFF"/>
          </a:solidFill>
          <a:ln w="12700">
            <a:solidFill>
              <a:srgbClr val="DDDDE0"/>
            </a:solidFill>
            <a:prstDash val="solid"/>
          </a:ln>
          <a:effectLst>
            <a:outerShdw sx="100000" sy="100000" kx="0" ky="0" algn="bl" rotWithShape="0" blurRad="127000" dist="25400" dir="8100000">
              <a:srgbClr val="13111C">
                <a:alpha val="8000"/>
              </a:srgbClr>
            </a:outerShdw>
          </a:effectLst>
        </p:spPr>
      </p:sp>
      <p:sp>
        <p:nvSpPr>
          <p:cNvPr id="16" name="Shape 13"/>
          <p:cNvSpPr/>
          <p:nvPr/>
        </p:nvSpPr>
        <p:spPr>
          <a:xfrm>
            <a:off x="7589520" y="4709160"/>
            <a:ext cx="3840480" cy="73152"/>
          </a:xfrm>
          <a:prstGeom prst="rect">
            <a:avLst/>
          </a:prstGeom>
          <a:solidFill>
            <a:srgbClr val="52B788"/>
          </a:solidFill>
          <a:ln w="12700">
            <a:solidFill>
              <a:srgbClr val="52B788"/>
            </a:solidFill>
            <a:prstDash val="solid"/>
          </a:ln>
        </p:spPr>
      </p:sp>
      <p:pic>
        <p:nvPicPr>
          <p:cNvPr id="17" name="Image 1" descr="preencoded.png">    </p:cNvPr>
          <p:cNvPicPr>
            <a:picLocks noChangeAspect="1"/>
          </p:cNvPicPr>
          <p:nvPr/>
        </p:nvPicPr>
        <p:blipFill>
          <a:blip r:embed="rId2"/>
          <a:stretch>
            <a:fillRect/>
          </a:stretch>
        </p:blipFill>
        <p:spPr>
          <a:xfrm>
            <a:off x="7863840" y="4983480"/>
            <a:ext cx="502920" cy="502920"/>
          </a:xfrm>
          <a:prstGeom prst="rect">
            <a:avLst/>
          </a:prstGeom>
        </p:spPr>
      </p:pic>
      <p:sp>
        <p:nvSpPr>
          <p:cNvPr id="18" name="Text 14"/>
          <p:cNvSpPr/>
          <p:nvPr/>
        </p:nvSpPr>
        <p:spPr>
          <a:xfrm>
            <a:off x="8503920" y="5001768"/>
            <a:ext cx="2743200" cy="365760"/>
          </a:xfrm>
          <a:prstGeom prst="rect">
            <a:avLst/>
          </a:prstGeom>
          <a:noFill/>
          <a:ln/>
        </p:spPr>
        <p:txBody>
          <a:bodyPr wrap="square" lIns="0" tIns="0" rIns="0" bIns="0" rtlCol="0" anchor="ctr"/>
          <a:lstStyle/>
          <a:p>
            <a:pPr indent="0" marL="0">
              <a:buNone/>
            </a:pPr>
            <a:r>
              <a:rPr lang="en-US" sz="1200" b="1" spc="500" kern="0" dirty="0">
                <a:solidFill>
                  <a:srgbClr val="52B788"/>
                </a:solidFill>
                <a:latin typeface="Calibri" pitchFamily="34" charset="0"/>
                <a:ea typeface="Calibri" pitchFamily="34" charset="-122"/>
                <a:cs typeface="Calibri" pitchFamily="34" charset="-120"/>
              </a:rPr>
              <a:t>GO ENTERPRISE</a:t>
            </a:r>
            <a:endParaRPr lang="en-US" sz="1200" dirty="0"/>
          </a:p>
        </p:txBody>
      </p:sp>
      <p:sp>
        <p:nvSpPr>
          <p:cNvPr id="19" name="Text 15"/>
          <p:cNvSpPr/>
          <p:nvPr/>
        </p:nvSpPr>
        <p:spPr>
          <a:xfrm>
            <a:off x="7863840" y="5577840"/>
            <a:ext cx="3291840" cy="777240"/>
          </a:xfrm>
          <a:prstGeom prst="rect">
            <a:avLst/>
          </a:prstGeom>
          <a:noFill/>
          <a:ln/>
        </p:spPr>
        <p:txBody>
          <a:bodyPr wrap="square" lIns="0" tIns="0" rIns="0" bIns="0" rtlCol="0" anchor="t"/>
          <a:lstStyle/>
          <a:p>
            <a:pPr indent="0" marL="0">
              <a:buNone/>
            </a:pPr>
            <a:r>
              <a:rPr lang="en-US" sz="1300" dirty="0">
                <a:solidFill>
                  <a:srgbClr val="0C0A14"/>
                </a:solidFill>
                <a:latin typeface="Calibri" pitchFamily="34" charset="0"/>
                <a:ea typeface="Calibri" pitchFamily="34" charset="-122"/>
                <a:cs typeface="Calibri" pitchFamily="34" charset="-120"/>
              </a:rPr>
              <a:t>Pay for SSO, audit trails, data governance. Sleep through the next compliance review.</a:t>
            </a:r>
            <a:endParaRPr lang="en-US" sz="1300" dirty="0"/>
          </a:p>
        </p:txBody>
      </p:sp>
      <p:sp>
        <p:nvSpPr>
          <p:cNvPr id="20" name="Text 16"/>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A7587"/>
                </a:solidFill>
                <a:latin typeface="Calibri" pitchFamily="34" charset="0"/>
                <a:ea typeface="Calibri" pitchFamily="34" charset="-122"/>
                <a:cs typeface="Calibri" pitchFamily="34" charset="-120"/>
              </a:rPr>
              <a:t>Slide 4 of 7</a:t>
            </a:r>
            <a:endParaRPr lang="en-US" sz="1000" dirty="0"/>
          </a:p>
        </p:txBody>
      </p:sp>
      <p:sp>
        <p:nvSpPr>
          <p:cNvPr id="21" name="Oval 20"/>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3111C"/>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7B61FF"/>
          </a:solidFill>
          <a:ln w="12700">
            <a:solidFill>
              <a:srgbClr val="7B61FF"/>
            </a:solidFill>
            <a:prstDash val="solid"/>
          </a:ln>
        </p:spPr>
      </p:sp>
      <p:sp>
        <p:nvSpPr>
          <p:cNvPr id="3" name="Text 1"/>
          <p:cNvSpPr/>
          <p:nvPr/>
        </p:nvSpPr>
        <p:spPr>
          <a:xfrm>
            <a:off x="777240" y="548640"/>
            <a:ext cx="7315200" cy="365760"/>
          </a:xfrm>
          <a:prstGeom prst="rect">
            <a:avLst/>
          </a:prstGeom>
          <a:noFill/>
          <a:ln/>
        </p:spPr>
        <p:txBody>
          <a:bodyPr wrap="square" lIns="0" tIns="0" rIns="0" bIns="0" rtlCol="0" anchor="ctr"/>
          <a:lstStyle/>
          <a:p>
            <a:pPr indent="0" marL="0">
              <a:buNone/>
            </a:pPr>
            <a:r>
              <a:rPr lang="en-US" sz="1200" b="1" spc="600" kern="0" dirty="0">
                <a:solidFill>
                  <a:srgbClr val="9D8AFF"/>
                </a:solidFill>
                <a:latin typeface="Calibri" pitchFamily="34" charset="0"/>
                <a:ea typeface="Calibri" pitchFamily="34" charset="-122"/>
                <a:cs typeface="Calibri" pitchFamily="34" charset="-120"/>
              </a:rPr>
              <a:t>THE MATH THAT MATTERS</a:t>
            </a:r>
            <a:endParaRPr lang="en-US" sz="1200" dirty="0"/>
          </a:p>
        </p:txBody>
      </p:sp>
      <p:sp>
        <p:nvSpPr>
          <p:cNvPr id="4" name="Text 2"/>
          <p:cNvSpPr/>
          <p:nvPr/>
        </p:nvSpPr>
        <p:spPr>
          <a:xfrm>
            <a:off x="777240" y="960120"/>
            <a:ext cx="10972800" cy="868680"/>
          </a:xfrm>
          <a:prstGeom prst="rect">
            <a:avLst/>
          </a:prstGeom>
          <a:noFill/>
          <a:ln/>
        </p:spPr>
        <p:txBody>
          <a:bodyPr wrap="square" lIns="0" tIns="0" rIns="0" bIns="0" rtlCol="0" anchor="ctr"/>
          <a:lstStyle/>
          <a:p>
            <a:pPr indent="0" marL="0">
              <a:buNone/>
            </a:pPr>
            <a:r>
              <a:rPr lang="en-US" sz="3200" b="1" dirty="0">
                <a:solidFill>
                  <a:srgbClr val="FFFFFF"/>
                </a:solidFill>
                <a:latin typeface="Calibri" pitchFamily="34" charset="0"/>
                <a:ea typeface="Calibri" pitchFamily="34" charset="-122"/>
                <a:cs typeface="Calibri" pitchFamily="34" charset="-120"/>
              </a:rPr>
              <a:t>Same employees. Two policies.</a:t>
            </a:r>
            <a:endParaRPr lang="en-US" sz="3200" dirty="0"/>
          </a:p>
        </p:txBody>
      </p:sp>
      <p:sp>
        <p:nvSpPr>
          <p:cNvPr id="5" name="Text 3"/>
          <p:cNvSpPr/>
          <p:nvPr/>
        </p:nvSpPr>
        <p:spPr>
          <a:xfrm>
            <a:off x="777240" y="1783080"/>
            <a:ext cx="10972800" cy="777240"/>
          </a:xfrm>
          <a:prstGeom prst="rect">
            <a:avLst/>
          </a:prstGeom>
          <a:noFill/>
          <a:ln/>
        </p:spPr>
        <p:txBody>
          <a:bodyPr wrap="square" lIns="0" tIns="0" rIns="0" bIns="0" rtlCol="0" anchor="ctr"/>
          <a:lstStyle/>
          <a:p>
            <a:pPr indent="0" marL="0">
              <a:buNone/>
            </a:pPr>
            <a:r>
              <a:rPr lang="en-US" sz="2400" i="1" dirty="0">
                <a:solidFill>
                  <a:srgbClr val="9D8AFF"/>
                </a:solidFill>
                <a:latin typeface="Calibri" pitchFamily="34" charset="0"/>
                <a:ea typeface="Calibri" pitchFamily="34" charset="-122"/>
                <a:cs typeface="Calibri" pitchFamily="34" charset="-120"/>
              </a:rPr>
              <a:t>Which one are we running?</a:t>
            </a:r>
            <a:endParaRPr lang="en-US" sz="2400" dirty="0"/>
          </a:p>
        </p:txBody>
      </p:sp>
      <p:sp>
        <p:nvSpPr>
          <p:cNvPr id="6" name="Shape 4"/>
          <p:cNvSpPr/>
          <p:nvPr/>
        </p:nvSpPr>
        <p:spPr>
          <a:xfrm>
            <a:off x="777240" y="2926080"/>
            <a:ext cx="5349240" cy="3291840"/>
          </a:xfrm>
          <a:prstGeom prst="rect">
            <a:avLst/>
          </a:prstGeom>
          <a:solidFill>
            <a:srgbClr val="1D1A2C"/>
          </a:solidFill>
          <a:ln w="12700">
            <a:solidFill>
              <a:srgbClr val="2B2640"/>
            </a:solidFill>
            <a:prstDash val="solid"/>
          </a:ln>
        </p:spPr>
      </p:sp>
      <p:sp>
        <p:nvSpPr>
          <p:cNvPr id="7" name="Shape 5"/>
          <p:cNvSpPr/>
          <p:nvPr/>
        </p:nvSpPr>
        <p:spPr>
          <a:xfrm>
            <a:off x="777240" y="2926080"/>
            <a:ext cx="5349240" cy="91440"/>
          </a:xfrm>
          <a:prstGeom prst="rect">
            <a:avLst/>
          </a:prstGeom>
          <a:solidFill>
            <a:srgbClr val="D94B4B"/>
          </a:solidFill>
          <a:ln w="12700">
            <a:solidFill>
              <a:srgbClr val="D94B4B"/>
            </a:solidFill>
            <a:prstDash val="solid"/>
          </a:ln>
        </p:spPr>
      </p:sp>
      <p:sp>
        <p:nvSpPr>
          <p:cNvPr id="8" name="Shape 6"/>
          <p:cNvSpPr/>
          <p:nvPr/>
        </p:nvSpPr>
        <p:spPr>
          <a:xfrm>
            <a:off x="1051560" y="3291840"/>
            <a:ext cx="914400" cy="914400"/>
          </a:xfrm>
          <a:prstGeom prst="ellipse">
            <a:avLst/>
          </a:prstGeom>
          <a:solidFill>
            <a:srgbClr val="D94B4B"/>
          </a:solidFill>
          <a:ln w="12700">
            <a:solidFill>
              <a:srgbClr val="D94B4B"/>
            </a:solidFill>
            <a:prstDash val="solid"/>
          </a:ln>
        </p:spPr>
      </p:sp>
      <p:pic>
        <p:nvPicPr>
          <p:cNvPr id="9" name="Image 0" descr="preencoded.png">    </p:cNvPr>
          <p:cNvPicPr>
            <a:picLocks noChangeAspect="1"/>
          </p:cNvPicPr>
          <p:nvPr/>
        </p:nvPicPr>
        <p:blipFill>
          <a:blip r:embed="rId1"/>
          <a:stretch>
            <a:fillRect/>
          </a:stretch>
        </p:blipFill>
        <p:spPr>
          <a:xfrm>
            <a:off x="1207008" y="3447288"/>
            <a:ext cx="603504" cy="603504"/>
          </a:xfrm>
          <a:prstGeom prst="rect">
            <a:avLst/>
          </a:prstGeom>
        </p:spPr>
      </p:pic>
      <p:sp>
        <p:nvSpPr>
          <p:cNvPr id="10" name="Text 7"/>
          <p:cNvSpPr/>
          <p:nvPr/>
        </p:nvSpPr>
        <p:spPr>
          <a:xfrm>
            <a:off x="2194560" y="3383280"/>
            <a:ext cx="3794760" cy="365760"/>
          </a:xfrm>
          <a:prstGeom prst="rect">
            <a:avLst/>
          </a:prstGeom>
          <a:noFill/>
          <a:ln/>
        </p:spPr>
        <p:txBody>
          <a:bodyPr wrap="square" lIns="0" tIns="0" rIns="0" bIns="0" rtlCol="0" anchor="ctr"/>
          <a:lstStyle/>
          <a:p>
            <a:pPr indent="0" marL="0">
              <a:buNone/>
            </a:pPr>
            <a:r>
              <a:rPr lang="en-US" sz="1300" b="1" spc="500" kern="0" dirty="0">
                <a:solidFill>
                  <a:srgbClr val="9D8AFF"/>
                </a:solidFill>
                <a:latin typeface="Calibri" pitchFamily="34" charset="0"/>
                <a:ea typeface="Calibri" pitchFamily="34" charset="-122"/>
                <a:cs typeface="Calibri" pitchFamily="34" charset="-120"/>
              </a:rPr>
              <a:t>SHADOW AI</a:t>
            </a:r>
            <a:endParaRPr lang="en-US" sz="1300" dirty="0"/>
          </a:p>
        </p:txBody>
      </p:sp>
      <p:sp>
        <p:nvSpPr>
          <p:cNvPr id="11" name="Text 8"/>
          <p:cNvSpPr/>
          <p:nvPr/>
        </p:nvSpPr>
        <p:spPr>
          <a:xfrm>
            <a:off x="2194560" y="3703320"/>
            <a:ext cx="3794760" cy="50292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$0 / $$$</a:t>
            </a:r>
            <a:endParaRPr lang="en-US" sz="2400" dirty="0"/>
          </a:p>
        </p:txBody>
      </p:sp>
      <p:sp>
        <p:nvSpPr>
          <p:cNvPr id="12" name="Text 9"/>
          <p:cNvSpPr/>
          <p:nvPr/>
        </p:nvSpPr>
        <p:spPr>
          <a:xfrm>
            <a:off x="2194560" y="4206240"/>
            <a:ext cx="3794760" cy="320040"/>
          </a:xfrm>
          <a:prstGeom prst="rect">
            <a:avLst/>
          </a:prstGeom>
          <a:noFill/>
          <a:ln/>
        </p:spPr>
        <p:txBody>
          <a:bodyPr wrap="square" lIns="0" tIns="0" rIns="0" bIns="0" rtlCol="0" anchor="ctr"/>
          <a:lstStyle/>
          <a:p>
            <a:pPr indent="0" marL="0">
              <a:buNone/>
            </a:pPr>
            <a:r>
              <a:rPr lang="en-US" sz="1200" i="1" dirty="0">
                <a:solidFill>
                  <a:srgbClr val="7A7587"/>
                </a:solidFill>
                <a:latin typeface="Calibri" pitchFamily="34" charset="0"/>
                <a:ea typeface="Calibri" pitchFamily="34" charset="-122"/>
                <a:cs typeface="Calibri" pitchFamily="34" charset="-120"/>
              </a:rPr>
              <a:t>Cheap up front. Ugly when it lands.</a:t>
            </a:r>
            <a:endParaRPr lang="en-US" sz="1200" dirty="0"/>
          </a:p>
        </p:txBody>
      </p:sp>
      <p:sp>
        <p:nvSpPr>
          <p:cNvPr id="13" name="Text 10"/>
          <p:cNvSpPr/>
          <p:nvPr/>
        </p:nvSpPr>
        <p:spPr>
          <a:xfrm>
            <a:off x="1051560" y="4709160"/>
            <a:ext cx="4983480" cy="1097280"/>
          </a:xfrm>
          <a:prstGeom prst="rect">
            <a:avLst/>
          </a:prstGeom>
          <a:noFill/>
          <a:ln/>
        </p:spPr>
        <p:txBody>
          <a:bodyPr wrap="square" lIns="0" tIns="0" rIns="0" bIns="0" rtlCol="0" anchor="t"/>
          <a:lstStyle/>
          <a:p>
            <a:pPr marL="342900" indent="-342900">
              <a:spcAft>
                <a:spcPts val="400"/>
              </a:spcAft>
              <a:buSzPct val="100000"/>
              <a:buChar char="•"/>
            </a:pPr>
            <a:r>
              <a:rPr lang="en-US" sz="1300" dirty="0">
                <a:solidFill>
                  <a:srgbClr val="F2F0FA"/>
                </a:solidFill>
                <a:latin typeface="Calibri" pitchFamily="34" charset="0"/>
                <a:ea typeface="Calibri" pitchFamily="34" charset="-122"/>
                <a:cs typeface="Calibri" pitchFamily="34" charset="-120"/>
              </a:rPr>
              <a:t>Data ends up wherever employees pasted it.</a:t>
            </a:r>
            <a:endParaRPr lang="en-US" sz="1300" dirty="0"/>
          </a:p>
          <a:p>
            <a:pPr marL="342900" indent="-342900">
              <a:spcAft>
                <a:spcPts val="400"/>
              </a:spcAft>
              <a:buSzPct val="100000"/>
              <a:buChar char="•"/>
            </a:pPr>
            <a:r>
              <a:rPr lang="en-US" sz="1300" dirty="0">
                <a:solidFill>
                  <a:srgbClr val="F2F0FA"/>
                </a:solidFill>
                <a:latin typeface="Calibri" pitchFamily="34" charset="0"/>
                <a:ea typeface="Calibri" pitchFamily="34" charset="-122"/>
                <a:cs typeface="Calibri" pitchFamily="34" charset="-120"/>
              </a:rPr>
              <a:t>No audit trail when leadership asks.</a:t>
            </a:r>
            <a:endParaRPr lang="en-US" sz="1300" dirty="0"/>
          </a:p>
          <a:p>
            <a:pPr marL="342900" indent="-342900">
              <a:spcAft>
                <a:spcPts val="400"/>
              </a:spcAft>
              <a:buSzPct val="100000"/>
              <a:buChar char="•"/>
            </a:pPr>
            <a:r>
              <a:rPr lang="en-US" sz="1300" dirty="0">
                <a:solidFill>
                  <a:srgbClr val="F2F0FA"/>
                </a:solidFill>
                <a:latin typeface="Calibri" pitchFamily="34" charset="0"/>
                <a:ea typeface="Calibri" pitchFamily="34" charset="-122"/>
                <a:cs typeface="Calibri" pitchFamily="34" charset="-120"/>
              </a:rPr>
              <a:t>Discovery in a lawsuit becomes impossible.</a:t>
            </a:r>
            <a:endParaRPr lang="en-US" sz="1300" dirty="0"/>
          </a:p>
        </p:txBody>
      </p:sp>
      <p:sp>
        <p:nvSpPr>
          <p:cNvPr id="14" name="Text 11"/>
          <p:cNvSpPr/>
          <p:nvPr/>
        </p:nvSpPr>
        <p:spPr>
          <a:xfrm>
            <a:off x="1051560" y="5806440"/>
            <a:ext cx="4983480" cy="320040"/>
          </a:xfrm>
          <a:prstGeom prst="rect">
            <a:avLst/>
          </a:prstGeom>
          <a:noFill/>
          <a:ln/>
        </p:spPr>
        <p:txBody>
          <a:bodyPr wrap="square" lIns="0" tIns="0" rIns="0" bIns="0" rtlCol="0" anchor="ctr"/>
          <a:lstStyle/>
          <a:p>
            <a:pPr indent="0" marL="0">
              <a:buNone/>
            </a:pPr>
            <a:r>
              <a:rPr lang="en-US" sz="1200" i="1" dirty="0">
                <a:solidFill>
                  <a:srgbClr val="D94B4B"/>
                </a:solidFill>
                <a:latin typeface="Calibri" pitchFamily="34" charset="0"/>
                <a:ea typeface="Calibri" pitchFamily="34" charset="-122"/>
                <a:cs typeface="Calibri" pitchFamily="34" charset="-120"/>
              </a:rPr>
              <a:t>The savings evaporate at the first incident.</a:t>
            </a:r>
            <a:endParaRPr lang="en-US" sz="1200" dirty="0"/>
          </a:p>
        </p:txBody>
      </p:sp>
      <p:sp>
        <p:nvSpPr>
          <p:cNvPr id="15" name="Shape 12"/>
          <p:cNvSpPr/>
          <p:nvPr/>
        </p:nvSpPr>
        <p:spPr>
          <a:xfrm>
            <a:off x="6400800" y="2926080"/>
            <a:ext cx="5349240" cy="3291840"/>
          </a:xfrm>
          <a:prstGeom prst="rect">
            <a:avLst/>
          </a:prstGeom>
          <a:solidFill>
            <a:srgbClr val="1D1A2C"/>
          </a:solidFill>
          <a:ln w="12700">
            <a:solidFill>
              <a:srgbClr val="2B2640"/>
            </a:solidFill>
            <a:prstDash val="solid"/>
          </a:ln>
        </p:spPr>
      </p:sp>
      <p:sp>
        <p:nvSpPr>
          <p:cNvPr id="16" name="Shape 13"/>
          <p:cNvSpPr/>
          <p:nvPr/>
        </p:nvSpPr>
        <p:spPr>
          <a:xfrm>
            <a:off x="6400800" y="2926080"/>
            <a:ext cx="5349240" cy="91440"/>
          </a:xfrm>
          <a:prstGeom prst="rect">
            <a:avLst/>
          </a:prstGeom>
          <a:solidFill>
            <a:srgbClr val="52B788"/>
          </a:solidFill>
          <a:ln w="12700">
            <a:solidFill>
              <a:srgbClr val="52B788"/>
            </a:solidFill>
            <a:prstDash val="solid"/>
          </a:ln>
        </p:spPr>
      </p:sp>
      <p:sp>
        <p:nvSpPr>
          <p:cNvPr id="17" name="Shape 14"/>
          <p:cNvSpPr/>
          <p:nvPr/>
        </p:nvSpPr>
        <p:spPr>
          <a:xfrm>
            <a:off x="6675120" y="3291840"/>
            <a:ext cx="914400" cy="914400"/>
          </a:xfrm>
          <a:prstGeom prst="ellipse">
            <a:avLst/>
          </a:prstGeom>
          <a:solidFill>
            <a:srgbClr val="52B788"/>
          </a:solidFill>
          <a:ln w="12700">
            <a:solidFill>
              <a:srgbClr val="52B788"/>
            </a:solidFill>
            <a:prstDash val="solid"/>
          </a:ln>
        </p:spPr>
      </p:sp>
      <p:pic>
        <p:nvPicPr>
          <p:cNvPr id="18" name="Image 1" descr="preencoded.png">    </p:cNvPr>
          <p:cNvPicPr>
            <a:picLocks noChangeAspect="1"/>
          </p:cNvPicPr>
          <p:nvPr/>
        </p:nvPicPr>
        <p:blipFill>
          <a:blip r:embed="rId2"/>
          <a:stretch>
            <a:fillRect/>
          </a:stretch>
        </p:blipFill>
        <p:spPr>
          <a:xfrm>
            <a:off x="6830568" y="3447288"/>
            <a:ext cx="603504" cy="603504"/>
          </a:xfrm>
          <a:prstGeom prst="rect">
            <a:avLst/>
          </a:prstGeom>
        </p:spPr>
      </p:pic>
      <p:sp>
        <p:nvSpPr>
          <p:cNvPr id="19" name="Text 15"/>
          <p:cNvSpPr/>
          <p:nvPr/>
        </p:nvSpPr>
        <p:spPr>
          <a:xfrm>
            <a:off x="7818120" y="3383280"/>
            <a:ext cx="3794760" cy="365760"/>
          </a:xfrm>
          <a:prstGeom prst="rect">
            <a:avLst/>
          </a:prstGeom>
          <a:noFill/>
          <a:ln/>
        </p:spPr>
        <p:txBody>
          <a:bodyPr wrap="square" lIns="0" tIns="0" rIns="0" bIns="0" rtlCol="0" anchor="ctr"/>
          <a:lstStyle/>
          <a:p>
            <a:pPr indent="0" marL="0">
              <a:buNone/>
            </a:pPr>
            <a:r>
              <a:rPr lang="en-US" sz="1300" b="1" spc="500" kern="0" dirty="0">
                <a:solidFill>
                  <a:srgbClr val="9D8AFF"/>
                </a:solidFill>
                <a:latin typeface="Calibri" pitchFamily="34" charset="0"/>
                <a:ea typeface="Calibri" pitchFamily="34" charset="-122"/>
                <a:cs typeface="Calibri" pitchFamily="34" charset="-120"/>
              </a:rPr>
              <a:t>GOVERNED AI</a:t>
            </a:r>
            <a:endParaRPr lang="en-US" sz="1300" dirty="0"/>
          </a:p>
        </p:txBody>
      </p:sp>
      <p:sp>
        <p:nvSpPr>
          <p:cNvPr id="20" name="Text 16"/>
          <p:cNvSpPr/>
          <p:nvPr/>
        </p:nvSpPr>
        <p:spPr>
          <a:xfrm>
            <a:off x="7818120" y="3703320"/>
            <a:ext cx="3794760" cy="502920"/>
          </a:xfrm>
          <a:prstGeom prst="rect">
            <a:avLst/>
          </a:prstGeom>
          <a:noFill/>
          <a:ln/>
        </p:spPr>
        <p:txBody>
          <a:bodyPr wrap="square" lIns="0" tIns="0" rIns="0" bIns="0"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$Y / $0</a:t>
            </a:r>
            <a:endParaRPr lang="en-US" sz="2400" dirty="0"/>
          </a:p>
        </p:txBody>
      </p:sp>
      <p:sp>
        <p:nvSpPr>
          <p:cNvPr id="21" name="Text 17"/>
          <p:cNvSpPr/>
          <p:nvPr/>
        </p:nvSpPr>
        <p:spPr>
          <a:xfrm>
            <a:off x="7818120" y="4206240"/>
            <a:ext cx="3794760" cy="320040"/>
          </a:xfrm>
          <a:prstGeom prst="rect">
            <a:avLst/>
          </a:prstGeom>
          <a:noFill/>
          <a:ln/>
        </p:spPr>
        <p:txBody>
          <a:bodyPr wrap="square" lIns="0" tIns="0" rIns="0" bIns="0" rtlCol="0" anchor="ctr"/>
          <a:lstStyle/>
          <a:p>
            <a:pPr indent="0" marL="0">
              <a:buNone/>
            </a:pPr>
            <a:r>
              <a:rPr lang="en-US" sz="1200" i="1" dirty="0">
                <a:solidFill>
                  <a:srgbClr val="7A7587"/>
                </a:solidFill>
                <a:latin typeface="Calibri" pitchFamily="34" charset="0"/>
                <a:ea typeface="Calibri" pitchFamily="34" charset="-122"/>
                <a:cs typeface="Calibri" pitchFamily="34" charset="-120"/>
              </a:rPr>
              <a:t>Real budget. Boring outcomes.</a:t>
            </a:r>
            <a:endParaRPr lang="en-US" sz="1200" dirty="0"/>
          </a:p>
        </p:txBody>
      </p:sp>
      <p:sp>
        <p:nvSpPr>
          <p:cNvPr id="22" name="Text 18"/>
          <p:cNvSpPr/>
          <p:nvPr/>
        </p:nvSpPr>
        <p:spPr>
          <a:xfrm>
            <a:off x="6675120" y="4709160"/>
            <a:ext cx="4983480" cy="1097280"/>
          </a:xfrm>
          <a:prstGeom prst="rect">
            <a:avLst/>
          </a:prstGeom>
          <a:noFill/>
          <a:ln/>
        </p:spPr>
        <p:txBody>
          <a:bodyPr wrap="square" lIns="0" tIns="0" rIns="0" bIns="0" rtlCol="0" anchor="t"/>
          <a:lstStyle/>
          <a:p>
            <a:pPr marL="342900" indent="-342900">
              <a:spcAft>
                <a:spcPts val="400"/>
              </a:spcAft>
              <a:buSzPct val="100000"/>
              <a:buChar char="•"/>
            </a:pPr>
            <a:r>
              <a:rPr lang="en-US" sz="1300" dirty="0">
                <a:solidFill>
                  <a:srgbClr val="F2F0FA"/>
                </a:solidFill>
                <a:latin typeface="Calibri" pitchFamily="34" charset="0"/>
                <a:ea typeface="Calibri" pitchFamily="34" charset="-122"/>
                <a:cs typeface="Calibri" pitchFamily="34" charset="-120"/>
              </a:rPr>
              <a:t>Data stays inside your tenant.</a:t>
            </a:r>
            <a:endParaRPr lang="en-US" sz="1300" dirty="0"/>
          </a:p>
          <a:p>
            <a:pPr marL="342900" indent="-342900">
              <a:spcAft>
                <a:spcPts val="400"/>
              </a:spcAft>
              <a:buSzPct val="100000"/>
              <a:buChar char="•"/>
            </a:pPr>
            <a:r>
              <a:rPr lang="en-US" sz="1300" dirty="0">
                <a:solidFill>
                  <a:srgbClr val="F2F0FA"/>
                </a:solidFill>
                <a:latin typeface="Calibri" pitchFamily="34" charset="0"/>
                <a:ea typeface="Calibri" pitchFamily="34" charset="-122"/>
                <a:cs typeface="Calibri" pitchFamily="34" charset="-120"/>
              </a:rPr>
              <a:t>SSO + retention + audit trail.</a:t>
            </a:r>
            <a:endParaRPr lang="en-US" sz="1300" dirty="0"/>
          </a:p>
          <a:p>
            <a:pPr marL="342900" indent="-342900">
              <a:spcAft>
                <a:spcPts val="400"/>
              </a:spcAft>
              <a:buSzPct val="100000"/>
              <a:buChar char="•"/>
            </a:pPr>
            <a:r>
              <a:rPr lang="en-US" sz="1300" dirty="0">
                <a:solidFill>
                  <a:srgbClr val="F2F0FA"/>
                </a:solidFill>
                <a:latin typeface="Calibri" pitchFamily="34" charset="0"/>
                <a:ea typeface="Calibri" pitchFamily="34" charset="-122"/>
                <a:cs typeface="Calibri" pitchFamily="34" charset="-120"/>
              </a:rPr>
              <a:t>Vendor contract you can actually point to.</a:t>
            </a:r>
            <a:endParaRPr lang="en-US" sz="1300" dirty="0"/>
          </a:p>
        </p:txBody>
      </p:sp>
      <p:sp>
        <p:nvSpPr>
          <p:cNvPr id="23" name="Text 19"/>
          <p:cNvSpPr/>
          <p:nvPr/>
        </p:nvSpPr>
        <p:spPr>
          <a:xfrm>
            <a:off x="6675120" y="5806440"/>
            <a:ext cx="4983480" cy="320040"/>
          </a:xfrm>
          <a:prstGeom prst="rect">
            <a:avLst/>
          </a:prstGeom>
          <a:noFill/>
          <a:ln/>
        </p:spPr>
        <p:txBody>
          <a:bodyPr wrap="square" lIns="0" tIns="0" rIns="0" bIns="0" rtlCol="0" anchor="ctr"/>
          <a:lstStyle/>
          <a:p>
            <a:pPr indent="0" marL="0">
              <a:buNone/>
            </a:pPr>
            <a:r>
              <a:rPr lang="en-US" sz="1200" i="1" dirty="0">
                <a:solidFill>
                  <a:srgbClr val="52B788"/>
                </a:solidFill>
                <a:latin typeface="Calibri" pitchFamily="34" charset="0"/>
                <a:ea typeface="Calibri" pitchFamily="34" charset="-122"/>
                <a:cs typeface="Calibri" pitchFamily="34" charset="-120"/>
              </a:rPr>
              <a:t>The license is the cheap part of the program.</a:t>
            </a:r>
            <a:endParaRPr lang="en-US" sz="1200" dirty="0"/>
          </a:p>
        </p:txBody>
      </p:sp>
      <p:sp>
        <p:nvSpPr>
          <p:cNvPr id="24" name="Text 20"/>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A7587"/>
                </a:solidFill>
                <a:latin typeface="Calibri" pitchFamily="34" charset="0"/>
                <a:ea typeface="Calibri" pitchFamily="34" charset="-122"/>
                <a:cs typeface="Calibri" pitchFamily="34" charset="-120"/>
              </a:rPr>
              <a:t>Slide 5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2F0FA"/>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7B61FF"/>
          </a:solidFill>
          <a:ln w="12700">
            <a:solidFill>
              <a:srgbClr val="7B61FF"/>
            </a:solidFill>
            <a:prstDash val="solid"/>
          </a:ln>
        </p:spPr>
      </p:sp>
      <p:sp>
        <p:nvSpPr>
          <p:cNvPr id="3" name="Text 1"/>
          <p:cNvSpPr/>
          <p:nvPr/>
        </p:nvSpPr>
        <p:spPr>
          <a:xfrm>
            <a:off x="777240" y="502920"/>
            <a:ext cx="5486400" cy="365760"/>
          </a:xfrm>
          <a:prstGeom prst="rect">
            <a:avLst/>
          </a:prstGeom>
          <a:noFill/>
          <a:ln/>
        </p:spPr>
        <p:txBody>
          <a:bodyPr wrap="square" lIns="0" tIns="0" rIns="0" bIns="0" rtlCol="0" anchor="ctr"/>
          <a:lstStyle/>
          <a:p>
            <a:pPr indent="0" marL="0">
              <a:buNone/>
            </a:pPr>
            <a:r>
              <a:rPr lang="en-US" sz="1200" b="1" spc="600" kern="0" dirty="0">
                <a:solidFill>
                  <a:srgbClr val="7B61FF"/>
                </a:solidFill>
                <a:latin typeface="Calibri" pitchFamily="34" charset="0"/>
                <a:ea typeface="Calibri" pitchFamily="34" charset="-122"/>
                <a:cs typeface="Calibri" pitchFamily="34" charset="-120"/>
              </a:rPr>
              <a:t>THE REFRAME</a:t>
            </a:r>
            <a:endParaRPr lang="en-US" sz="1200" dirty="0"/>
          </a:p>
        </p:txBody>
      </p:sp>
      <p:sp>
        <p:nvSpPr>
          <p:cNvPr id="4" name="Text 2"/>
          <p:cNvSpPr/>
          <p:nvPr/>
        </p:nvSpPr>
        <p:spPr>
          <a:xfrm>
            <a:off x="777240" y="914400"/>
            <a:ext cx="11155680" cy="868680"/>
          </a:xfrm>
          <a:prstGeom prst="rect">
            <a:avLst/>
          </a:prstGeom>
          <a:noFill/>
          <a:ln/>
        </p:spPr>
        <p:txBody>
          <a:bodyPr wrap="square" lIns="0" tIns="0" rIns="0" bIns="0" rtlCol="0" anchor="ctr"/>
          <a:lstStyle/>
          <a:p>
            <a:pPr indent="0" marL="0">
              <a:buNone/>
            </a:pPr>
            <a:r>
              <a:rPr lang="en-US" sz="3000" b="1" dirty="0">
                <a:solidFill>
                  <a:srgbClr val="0C0A14"/>
                </a:solidFill>
                <a:latin typeface="Calibri" pitchFamily="34" charset="0"/>
                <a:ea typeface="Calibri" pitchFamily="34" charset="-122"/>
                <a:cs typeface="Calibri" pitchFamily="34" charset="-120"/>
              </a:rPr>
              <a:t>Pay for the seatbelt.</a:t>
            </a:r>
            <a:endParaRPr lang="en-US" sz="3000" dirty="0"/>
          </a:p>
        </p:txBody>
      </p:sp>
      <p:sp>
        <p:nvSpPr>
          <p:cNvPr id="5" name="Text 3"/>
          <p:cNvSpPr/>
          <p:nvPr/>
        </p:nvSpPr>
        <p:spPr>
          <a:xfrm>
            <a:off x="777240" y="1920240"/>
            <a:ext cx="10607040" cy="914400"/>
          </a:xfrm>
          <a:prstGeom prst="rect">
            <a:avLst/>
          </a:prstGeom>
          <a:noFill/>
          <a:ln/>
        </p:spPr>
        <p:txBody>
          <a:bodyPr wrap="square" lIns="0" tIns="0" rIns="0" bIns="0" rtlCol="0" anchor="ctr"/>
          <a:lstStyle/>
          <a:p>
            <a:pPr indent="0" marL="0">
              <a:buNone/>
            </a:pPr>
            <a:r>
              <a:rPr lang="en-US" sz="1600" dirty="0">
                <a:solidFill>
                  <a:srgbClr val="0C0A14"/>
                </a:solidFill>
                <a:latin typeface="Calibri" pitchFamily="34" charset="0"/>
                <a:ea typeface="Calibri" pitchFamily="34" charset="-122"/>
                <a:cs typeface="Calibri" pitchFamily="34" charset="-120"/>
              </a:rPr>
              <a:t>Don't make AI a procurement debate. Make it a security one. Enterprise AI is to consumer AI what corporate email is to Gmail — the difference between governed and ungovernable.</a:t>
            </a:r>
            <a:endParaRPr lang="en-US" sz="1600" dirty="0"/>
          </a:p>
        </p:txBody>
      </p:sp>
      <p:sp>
        <p:nvSpPr>
          <p:cNvPr id="6" name="Shape 4"/>
          <p:cNvSpPr/>
          <p:nvPr/>
        </p:nvSpPr>
        <p:spPr>
          <a:xfrm>
            <a:off x="57150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13111C">
                <a:alpha val="8000"/>
              </a:srgbClr>
            </a:outerShdw>
          </a:effectLst>
        </p:spPr>
      </p:sp>
      <p:sp>
        <p:nvSpPr>
          <p:cNvPr id="7" name="Shape 5"/>
          <p:cNvSpPr/>
          <p:nvPr/>
        </p:nvSpPr>
        <p:spPr>
          <a:xfrm>
            <a:off x="571500" y="3154680"/>
            <a:ext cx="3520440" cy="73152"/>
          </a:xfrm>
          <a:prstGeom prst="rect">
            <a:avLst/>
          </a:prstGeom>
          <a:solidFill>
            <a:srgbClr val="7B61FF"/>
          </a:solidFill>
          <a:ln w="12700">
            <a:solidFill>
              <a:srgbClr val="7B61FF"/>
            </a:solidFill>
            <a:prstDash val="solid"/>
          </a:ln>
        </p:spPr>
      </p:sp>
      <p:sp>
        <p:nvSpPr>
          <p:cNvPr id="8" name="Shape 6"/>
          <p:cNvSpPr/>
          <p:nvPr/>
        </p:nvSpPr>
        <p:spPr>
          <a:xfrm>
            <a:off x="891540" y="3520440"/>
            <a:ext cx="685800" cy="685800"/>
          </a:xfrm>
          <a:prstGeom prst="ellipse">
            <a:avLst/>
          </a:prstGeom>
          <a:solidFill>
            <a:srgbClr val="13111C"/>
          </a:solidFill>
          <a:ln w="12700">
            <a:solidFill>
              <a:srgbClr val="13111C"/>
            </a:solidFill>
            <a:prstDash val="solid"/>
          </a:ln>
        </p:spPr>
      </p:sp>
      <p:pic>
        <p:nvPicPr>
          <p:cNvPr id="9" name="Image 0" descr="preencoded.png">    </p:cNvPr>
          <p:cNvPicPr>
            <a:picLocks noChangeAspect="1"/>
          </p:cNvPicPr>
          <p:nvPr/>
        </p:nvPicPr>
        <p:blipFill>
          <a:blip r:embed="rId1"/>
          <a:stretch>
            <a:fillRect/>
          </a:stretch>
        </p:blipFill>
        <p:spPr>
          <a:xfrm>
            <a:off x="1019556" y="3648456"/>
            <a:ext cx="429768" cy="429768"/>
          </a:xfrm>
          <a:prstGeom prst="rect">
            <a:avLst/>
          </a:prstGeom>
        </p:spPr>
      </p:pic>
      <p:sp>
        <p:nvSpPr>
          <p:cNvPr id="10" name="Text 7"/>
          <p:cNvSpPr/>
          <p:nvPr/>
        </p:nvSpPr>
        <p:spPr>
          <a:xfrm>
            <a:off x="845820" y="4434840"/>
            <a:ext cx="2971800" cy="548640"/>
          </a:xfrm>
          <a:prstGeom prst="rect">
            <a:avLst/>
          </a:prstGeom>
          <a:noFill/>
          <a:ln/>
        </p:spPr>
        <p:txBody>
          <a:bodyPr wrap="square" lIns="0" tIns="0" rIns="0" bIns="0" rtlCol="0" anchor="ctr"/>
          <a:lstStyle/>
          <a:p>
            <a:pPr indent="0" marL="0">
              <a:buNone/>
            </a:pPr>
            <a:r>
              <a:rPr lang="en-US" sz="1600" b="1" dirty="0">
                <a:solidFill>
                  <a:srgbClr val="0C0A14"/>
                </a:solidFill>
                <a:latin typeface="Calibri" pitchFamily="34" charset="0"/>
                <a:ea typeface="Calibri" pitchFamily="34" charset="-122"/>
                <a:cs typeface="Calibri" pitchFamily="34" charset="-120"/>
              </a:rPr>
              <a:t>Pay for the governed version.</a:t>
            </a:r>
            <a:endParaRPr lang="en-US" sz="1600" dirty="0"/>
          </a:p>
        </p:txBody>
      </p:sp>
      <p:sp>
        <p:nvSpPr>
          <p:cNvPr id="11" name="Text 8"/>
          <p:cNvSpPr/>
          <p:nvPr/>
        </p:nvSpPr>
        <p:spPr>
          <a:xfrm>
            <a:off x="845820" y="5029200"/>
            <a:ext cx="2971800" cy="868680"/>
          </a:xfrm>
          <a:prstGeom prst="rect">
            <a:avLst/>
          </a:prstGeom>
          <a:noFill/>
          <a:ln/>
        </p:spPr>
        <p:txBody>
          <a:bodyPr wrap="square" lIns="0" tIns="0" rIns="0" bIns="0" rtlCol="0" anchor="t"/>
          <a:lstStyle/>
          <a:p>
            <a:pPr indent="0" marL="0">
              <a:buNone/>
            </a:pPr>
            <a:r>
              <a:rPr lang="en-US" sz="1200" dirty="0">
                <a:solidFill>
                  <a:srgbClr val="7A7587"/>
                </a:solidFill>
                <a:latin typeface="Calibri" pitchFamily="34" charset="0"/>
                <a:ea typeface="Calibri" pitchFamily="34" charset="-122"/>
                <a:cs typeface="Calibri" pitchFamily="34" charset="-120"/>
              </a:rPr>
              <a:t>You're not buying a chatbot. You're buying SSO, retention, audit logs, and a vendor contract.</a:t>
            </a:r>
            <a:endParaRPr lang="en-US" sz="1200" dirty="0"/>
          </a:p>
        </p:txBody>
      </p:sp>
      <p:sp>
        <p:nvSpPr>
          <p:cNvPr id="12" name="Shape 9"/>
          <p:cNvSpPr/>
          <p:nvPr/>
        </p:nvSpPr>
        <p:spPr>
          <a:xfrm>
            <a:off x="432054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13111C">
                <a:alpha val="8000"/>
              </a:srgbClr>
            </a:outerShdw>
          </a:effectLst>
        </p:spPr>
      </p:sp>
      <p:sp>
        <p:nvSpPr>
          <p:cNvPr id="13" name="Shape 10"/>
          <p:cNvSpPr/>
          <p:nvPr/>
        </p:nvSpPr>
        <p:spPr>
          <a:xfrm>
            <a:off x="4320540" y="3154680"/>
            <a:ext cx="3520440" cy="73152"/>
          </a:xfrm>
          <a:prstGeom prst="rect">
            <a:avLst/>
          </a:prstGeom>
          <a:solidFill>
            <a:srgbClr val="7B61FF"/>
          </a:solidFill>
          <a:ln w="12700">
            <a:solidFill>
              <a:srgbClr val="7B61FF"/>
            </a:solidFill>
            <a:prstDash val="solid"/>
          </a:ln>
        </p:spPr>
      </p:sp>
      <p:sp>
        <p:nvSpPr>
          <p:cNvPr id="14" name="Shape 11"/>
          <p:cNvSpPr/>
          <p:nvPr/>
        </p:nvSpPr>
        <p:spPr>
          <a:xfrm>
            <a:off x="4640580" y="3520440"/>
            <a:ext cx="685800" cy="685800"/>
          </a:xfrm>
          <a:prstGeom prst="ellipse">
            <a:avLst/>
          </a:prstGeom>
          <a:solidFill>
            <a:srgbClr val="13111C"/>
          </a:solidFill>
          <a:ln w="12700">
            <a:solidFill>
              <a:srgbClr val="13111C"/>
            </a:solidFill>
            <a:prstDash val="solid"/>
          </a:ln>
        </p:spPr>
      </p:sp>
      <p:pic>
        <p:nvPicPr>
          <p:cNvPr id="15" name="Image 1" descr="preencoded.png">    </p:cNvPr>
          <p:cNvPicPr>
            <a:picLocks noChangeAspect="1"/>
          </p:cNvPicPr>
          <p:nvPr/>
        </p:nvPicPr>
        <p:blipFill>
          <a:blip r:embed="rId2"/>
          <a:stretch>
            <a:fillRect/>
          </a:stretch>
        </p:blipFill>
        <p:spPr>
          <a:xfrm>
            <a:off x="4768596" y="3648456"/>
            <a:ext cx="429768" cy="429768"/>
          </a:xfrm>
          <a:prstGeom prst="rect">
            <a:avLst/>
          </a:prstGeom>
        </p:spPr>
      </p:pic>
      <p:sp>
        <p:nvSpPr>
          <p:cNvPr id="16" name="Text 12"/>
          <p:cNvSpPr/>
          <p:nvPr/>
        </p:nvSpPr>
        <p:spPr>
          <a:xfrm>
            <a:off x="4594860" y="4434840"/>
            <a:ext cx="2971800" cy="548640"/>
          </a:xfrm>
          <a:prstGeom prst="rect">
            <a:avLst/>
          </a:prstGeom>
          <a:noFill/>
          <a:ln/>
        </p:spPr>
        <p:txBody>
          <a:bodyPr wrap="square" lIns="0" tIns="0" rIns="0" bIns="0" rtlCol="0" anchor="ctr"/>
          <a:lstStyle/>
          <a:p>
            <a:pPr indent="0" marL="0">
              <a:buNone/>
            </a:pPr>
            <a:r>
              <a:rPr lang="en-US" sz="1600" b="1" dirty="0">
                <a:solidFill>
                  <a:srgbClr val="0C0A14"/>
                </a:solidFill>
                <a:latin typeface="Calibri" pitchFamily="34" charset="0"/>
                <a:ea typeface="Calibri" pitchFamily="34" charset="-122"/>
                <a:cs typeface="Calibri" pitchFamily="34" charset="-120"/>
              </a:rPr>
              <a:t>Centralize the policy.</a:t>
            </a:r>
            <a:endParaRPr lang="en-US" sz="1600" dirty="0"/>
          </a:p>
        </p:txBody>
      </p:sp>
      <p:sp>
        <p:nvSpPr>
          <p:cNvPr id="17" name="Text 13"/>
          <p:cNvSpPr/>
          <p:nvPr/>
        </p:nvSpPr>
        <p:spPr>
          <a:xfrm>
            <a:off x="4594860" y="5029200"/>
            <a:ext cx="2971800" cy="868680"/>
          </a:xfrm>
          <a:prstGeom prst="rect">
            <a:avLst/>
          </a:prstGeom>
          <a:noFill/>
          <a:ln/>
        </p:spPr>
        <p:txBody>
          <a:bodyPr wrap="square" lIns="0" tIns="0" rIns="0" bIns="0" rtlCol="0" anchor="t"/>
          <a:lstStyle/>
          <a:p>
            <a:pPr indent="0" marL="0">
              <a:buNone/>
            </a:pPr>
            <a:r>
              <a:rPr lang="en-US" sz="1200" dirty="0">
                <a:solidFill>
                  <a:srgbClr val="7A7587"/>
                </a:solidFill>
                <a:latin typeface="Calibri" pitchFamily="34" charset="0"/>
                <a:ea typeface="Calibri" pitchFamily="34" charset="-122"/>
                <a:cs typeface="Calibri" pitchFamily="34" charset="-120"/>
              </a:rPr>
              <a:t>One AI use policy, applied across all tools. Decentralize the use, centralize the rules.</a:t>
            </a:r>
            <a:endParaRPr lang="en-US" sz="1200" dirty="0"/>
          </a:p>
        </p:txBody>
      </p:sp>
      <p:sp>
        <p:nvSpPr>
          <p:cNvPr id="18" name="Shape 14"/>
          <p:cNvSpPr/>
          <p:nvPr/>
        </p:nvSpPr>
        <p:spPr>
          <a:xfrm>
            <a:off x="8069580" y="3154680"/>
            <a:ext cx="3520440" cy="2788920"/>
          </a:xfrm>
          <a:prstGeom prst="rect">
            <a:avLst/>
          </a:prstGeom>
          <a:solidFill>
            <a:srgbClr val="FFFFFF"/>
          </a:solidFill>
          <a:ln w="12700">
            <a:solidFill>
              <a:srgbClr val="DDDDE0"/>
            </a:solidFill>
            <a:prstDash val="solid"/>
          </a:ln>
          <a:effectLst>
            <a:outerShdw sx="100000" sy="100000" kx="0" ky="0" algn="bl" rotWithShape="0" blurRad="127000" dist="25400" dir="8100000">
              <a:srgbClr val="13111C">
                <a:alpha val="8000"/>
              </a:srgbClr>
            </a:outerShdw>
          </a:effectLst>
        </p:spPr>
      </p:sp>
      <p:sp>
        <p:nvSpPr>
          <p:cNvPr id="19" name="Shape 15"/>
          <p:cNvSpPr/>
          <p:nvPr/>
        </p:nvSpPr>
        <p:spPr>
          <a:xfrm>
            <a:off x="8069580" y="3154680"/>
            <a:ext cx="3520440" cy="73152"/>
          </a:xfrm>
          <a:prstGeom prst="rect">
            <a:avLst/>
          </a:prstGeom>
          <a:solidFill>
            <a:srgbClr val="7B61FF"/>
          </a:solidFill>
          <a:ln w="12700">
            <a:solidFill>
              <a:srgbClr val="7B61FF"/>
            </a:solidFill>
            <a:prstDash val="solid"/>
          </a:ln>
        </p:spPr>
      </p:sp>
      <p:sp>
        <p:nvSpPr>
          <p:cNvPr id="20" name="Shape 16"/>
          <p:cNvSpPr/>
          <p:nvPr/>
        </p:nvSpPr>
        <p:spPr>
          <a:xfrm>
            <a:off x="8389620" y="3520440"/>
            <a:ext cx="685800" cy="685800"/>
          </a:xfrm>
          <a:prstGeom prst="ellipse">
            <a:avLst/>
          </a:prstGeom>
          <a:solidFill>
            <a:srgbClr val="13111C"/>
          </a:solidFill>
          <a:ln w="12700">
            <a:solidFill>
              <a:srgbClr val="13111C"/>
            </a:solidFill>
            <a:prstDash val="solid"/>
          </a:ln>
        </p:spPr>
      </p:sp>
      <p:pic>
        <p:nvPicPr>
          <p:cNvPr id="21" name="Image 2" descr="preencoded.png">    </p:cNvPr>
          <p:cNvPicPr>
            <a:picLocks noChangeAspect="1"/>
          </p:cNvPicPr>
          <p:nvPr/>
        </p:nvPicPr>
        <p:blipFill>
          <a:blip r:embed="rId3"/>
          <a:stretch>
            <a:fillRect/>
          </a:stretch>
        </p:blipFill>
        <p:spPr>
          <a:xfrm>
            <a:off x="8517636" y="3648456"/>
            <a:ext cx="429768" cy="429768"/>
          </a:xfrm>
          <a:prstGeom prst="rect">
            <a:avLst/>
          </a:prstGeom>
        </p:spPr>
      </p:pic>
      <p:sp>
        <p:nvSpPr>
          <p:cNvPr id="22" name="Text 17"/>
          <p:cNvSpPr/>
          <p:nvPr/>
        </p:nvSpPr>
        <p:spPr>
          <a:xfrm>
            <a:off x="8343900" y="4434840"/>
            <a:ext cx="2971800" cy="548640"/>
          </a:xfrm>
          <a:prstGeom prst="rect">
            <a:avLst/>
          </a:prstGeom>
          <a:noFill/>
          <a:ln/>
        </p:spPr>
        <p:txBody>
          <a:bodyPr wrap="square" lIns="0" tIns="0" rIns="0" bIns="0" rtlCol="0" anchor="ctr"/>
          <a:lstStyle/>
          <a:p>
            <a:pPr indent="0" marL="0">
              <a:buNone/>
            </a:pPr>
            <a:r>
              <a:rPr lang="en-US" sz="1600" b="1" dirty="0">
                <a:solidFill>
                  <a:srgbClr val="0C0A14"/>
                </a:solidFill>
                <a:latin typeface="Calibri" pitchFamily="34" charset="0"/>
                <a:ea typeface="Calibri" pitchFamily="34" charset="-122"/>
                <a:cs typeface="Calibri" pitchFamily="34" charset="-120"/>
              </a:rPr>
              <a:t>Audit like any other vendor.</a:t>
            </a:r>
            <a:endParaRPr lang="en-US" sz="1600" dirty="0"/>
          </a:p>
        </p:txBody>
      </p:sp>
      <p:sp>
        <p:nvSpPr>
          <p:cNvPr id="23" name="Text 18"/>
          <p:cNvSpPr/>
          <p:nvPr/>
        </p:nvSpPr>
        <p:spPr>
          <a:xfrm>
            <a:off x="8343900" y="5029200"/>
            <a:ext cx="2971800" cy="868680"/>
          </a:xfrm>
          <a:prstGeom prst="rect">
            <a:avLst/>
          </a:prstGeom>
          <a:noFill/>
          <a:ln/>
        </p:spPr>
        <p:txBody>
          <a:bodyPr wrap="square" lIns="0" tIns="0" rIns="0" bIns="0" rtlCol="0" anchor="t"/>
          <a:lstStyle/>
          <a:p>
            <a:pPr indent="0" marL="0">
              <a:buNone/>
            </a:pPr>
            <a:r>
              <a:rPr lang="en-US" sz="1200" dirty="0">
                <a:solidFill>
                  <a:srgbClr val="7A7587"/>
                </a:solidFill>
                <a:latin typeface="Calibri" pitchFamily="34" charset="0"/>
                <a:ea typeface="Calibri" pitchFamily="34" charset="-122"/>
                <a:cs typeface="Calibri" pitchFamily="34" charset="-120"/>
              </a:rPr>
              <a:t>Treat AI providers the way you treat your payroll system or your CRM. Vendor review, security review, contract.</a:t>
            </a:r>
            <a:endParaRPr lang="en-US" sz="1200" dirty="0"/>
          </a:p>
        </p:txBody>
      </p:sp>
      <p:sp>
        <p:nvSpPr>
          <p:cNvPr id="24" name="Text 19"/>
          <p:cNvSpPr/>
          <p:nvPr/>
        </p:nvSpPr>
        <p:spPr>
          <a:xfrm>
            <a:off x="777240" y="6629400"/>
            <a:ext cx="10972800" cy="228600"/>
          </a:xfrm>
          <a:prstGeom prst="rect">
            <a:avLst/>
          </a:prstGeom>
          <a:noFill/>
          <a:ln/>
        </p:spPr>
        <p:txBody>
          <a:bodyPr wrap="square" lIns="0" tIns="0" rIns="0" bIns="0" rtlCol="0" anchor="ctr"/>
          <a:lstStyle/>
          <a:p>
            <a:pPr indent="0" marL="0">
              <a:buNone/>
            </a:pPr>
            <a:r>
              <a:rPr lang="en-US" sz="1000" dirty="0">
                <a:solidFill>
                  <a:srgbClr val="7A7587"/>
                </a:solidFill>
                <a:latin typeface="Calibri" pitchFamily="34" charset="0"/>
                <a:ea typeface="Calibri" pitchFamily="34" charset="-122"/>
                <a:cs typeface="Calibri" pitchFamily="34" charset="-120"/>
              </a:rPr>
              <a:t>Slide 6 of 7</a:t>
            </a:r>
            <a:endParaRPr lang="en-US" sz="1000" dirty="0"/>
          </a:p>
        </p:txBody>
      </p:sp>
      <p:sp>
        <p:nvSpPr>
          <p:cNvPr id="25" name="Oval 24"/>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149840" y="182880"/>
            <a:ext cx="1874519" cy="384048"/>
          </a:xfrm>
          <a:prstGeom prst="rect">
            <a:avLst/>
          </a:prstGeom>
          <a:noFill/>
        </p:spPr>
        <p:txBody>
          <a:bodyPr wrap="none" tIns="0" bIns="0" lIns="0" rIns="0" anchor="ctr">
            <a:spAutoFit/>
          </a:bodyPr>
          <a:lstStyle/>
          <a:p>
            <a:r>
              <a:rPr sz="1100" b="1">
                <a:solidFill>
                  <a:srgbClr val="0F1116"/>
                </a:solidFill>
                <a:latin typeface="Georgia"/>
              </a:rPr>
              <a:t>PETER GALLOWAY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3111C"/>
        </a:solidFill>
      </p:bgPr>
    </p:bg>
    <p:spTree>
      <p:nvGrpSpPr>
        <p:cNvPr id="1" name=""/>
        <p:cNvGrpSpPr/>
        <p:nvPr/>
      </p:nvGrpSpPr>
      <p:grpSpPr>
        <a:xfrm>
          <a:off x="0" y="0"/>
          <a:ext cx="0" cy="0"/>
          <a:chOff x="0" y="0"/>
          <a:chExt cx="0" cy="0"/>
        </a:xfrm>
      </p:grpSpPr>
      <p:sp>
        <p:nvSpPr>
          <p:cNvPr id="2" name="Shape 0"/>
          <p:cNvSpPr/>
          <p:nvPr/>
        </p:nvSpPr>
        <p:spPr>
          <a:xfrm>
            <a:off x="0" y="0"/>
            <a:ext cx="365760" cy="6858000"/>
          </a:xfrm>
          <a:prstGeom prst="rect">
            <a:avLst/>
          </a:prstGeom>
          <a:solidFill>
            <a:srgbClr val="7B61FF"/>
          </a:solidFill>
          <a:ln w="12700">
            <a:solidFill>
              <a:srgbClr val="7B61FF"/>
            </a:solidFill>
            <a:prstDash val="solid"/>
          </a:ln>
        </p:spPr>
      </p:sp>
      <p:sp>
        <p:nvSpPr>
          <p:cNvPr id="3" name="Text 1"/>
          <p:cNvSpPr/>
          <p:nvPr/>
        </p:nvSpPr>
        <p:spPr>
          <a:xfrm>
            <a:off x="914400" y="914400"/>
            <a:ext cx="10058400" cy="457200"/>
          </a:xfrm>
          <a:prstGeom prst="rect">
            <a:avLst/>
          </a:prstGeom>
          <a:noFill/>
          <a:ln/>
        </p:spPr>
        <p:txBody>
          <a:bodyPr wrap="square" lIns="0" tIns="0" rIns="0" bIns="0" rtlCol="0" anchor="ctr"/>
          <a:lstStyle/>
          <a:p>
            <a:pPr indent="0" marL="0">
              <a:buNone/>
            </a:pPr>
            <a:r>
              <a:rPr lang="en-US" sz="1400" b="1" spc="600" kern="0" dirty="0">
                <a:solidFill>
                  <a:srgbClr val="9D8AFF"/>
                </a:solidFill>
                <a:latin typeface="Calibri" pitchFamily="34" charset="0"/>
                <a:ea typeface="Calibri" pitchFamily="34" charset="-122"/>
                <a:cs typeface="Calibri" pitchFamily="34" charset="-120"/>
              </a:rPr>
              <a:t>THE TAKEAWAY</a:t>
            </a:r>
            <a:endParaRPr lang="en-US" sz="1400" dirty="0"/>
          </a:p>
        </p:txBody>
      </p:sp>
      <p:sp>
        <p:nvSpPr>
          <p:cNvPr id="4" name="Text 2"/>
          <p:cNvSpPr/>
          <p:nvPr/>
        </p:nvSpPr>
        <p:spPr>
          <a:xfrm>
            <a:off x="914400" y="1508760"/>
            <a:ext cx="10332720" cy="914400"/>
          </a:xfrm>
          <a:prstGeom prst="rect">
            <a:avLst/>
          </a:prstGeom>
          <a:noFill/>
          <a:ln/>
        </p:spPr>
        <p:txBody>
          <a:bodyPr wrap="square" lIns="0" tIns="0" rIns="0" bIns="0" rtlCol="0" anchor="ctr"/>
          <a:lstStyle/>
          <a:p>
            <a:pPr indent="0" marL="0">
              <a:buNone/>
            </a:pPr>
            <a:r>
              <a:rPr lang="en-US" sz="4600" b="1" dirty="0">
                <a:solidFill>
                  <a:srgbClr val="FFFFFF"/>
                </a:solidFill>
                <a:latin typeface="Calibri" pitchFamily="34" charset="0"/>
                <a:ea typeface="Calibri" pitchFamily="34" charset="-122"/>
                <a:cs typeface="Calibri" pitchFamily="34" charset="-120"/>
              </a:rPr>
              <a:t>Free AI isn't free.</a:t>
            </a:r>
            <a:endParaRPr lang="en-US" sz="4600" dirty="0"/>
          </a:p>
        </p:txBody>
      </p:sp>
      <p:sp>
        <p:nvSpPr>
          <p:cNvPr id="5" name="Text 3"/>
          <p:cNvSpPr/>
          <p:nvPr/>
        </p:nvSpPr>
        <p:spPr>
          <a:xfrm>
            <a:off x="914400" y="2514600"/>
            <a:ext cx="10332720" cy="914400"/>
          </a:xfrm>
          <a:prstGeom prst="rect">
            <a:avLst/>
          </a:prstGeom>
          <a:noFill/>
          <a:ln/>
        </p:spPr>
        <p:txBody>
          <a:bodyPr wrap="square" lIns="0" tIns="0" rIns="0" bIns="0" rtlCol="0" anchor="ctr"/>
          <a:lstStyle/>
          <a:p>
            <a:pPr indent="0" marL="0">
              <a:buNone/>
            </a:pPr>
            <a:r>
              <a:rPr lang="en-US" sz="4600" b="1" dirty="0">
                <a:solidFill>
                  <a:srgbClr val="9D8AFF"/>
                </a:solidFill>
                <a:latin typeface="Calibri" pitchFamily="34" charset="0"/>
                <a:ea typeface="Calibri" pitchFamily="34" charset="-122"/>
                <a:cs typeface="Calibri" pitchFamily="34" charset="-120"/>
              </a:rPr>
              <a:t>It's just billed differently.</a:t>
            </a:r>
            <a:endParaRPr lang="en-US" sz="4600" dirty="0"/>
          </a:p>
        </p:txBody>
      </p:sp>
      <p:sp>
        <p:nvSpPr>
          <p:cNvPr id="6" name="Text 4"/>
          <p:cNvSpPr/>
          <p:nvPr/>
        </p:nvSpPr>
        <p:spPr>
          <a:xfrm>
            <a:off x="914400" y="3703320"/>
            <a:ext cx="10332720" cy="822960"/>
          </a:xfrm>
          <a:prstGeom prst="rect">
            <a:avLst/>
          </a:prstGeom>
          <a:noFill/>
          <a:ln/>
        </p:spPr>
        <p:txBody>
          <a:bodyPr wrap="square" lIns="0" tIns="0" rIns="0" bIns="0" rtlCol="0" anchor="ctr"/>
          <a:lstStyle/>
          <a:p>
            <a:pPr indent="0" marL="0">
              <a:buNone/>
            </a:pPr>
            <a:r>
              <a:rPr lang="en-US" sz="2000" i="1" dirty="0">
                <a:solidFill>
                  <a:srgbClr val="F2F0FA"/>
                </a:solidFill>
                <a:latin typeface="Calibri" pitchFamily="34" charset="0"/>
                <a:ea typeface="Calibri" pitchFamily="34" charset="-122"/>
                <a:cs typeface="Calibri" pitchFamily="34" charset="-120"/>
              </a:rPr>
              <a:t>And the invoice tends to arrive in a deposition.</a:t>
            </a:r>
            <a:endParaRPr lang="en-US" sz="2000" dirty="0"/>
          </a:p>
        </p:txBody>
      </p:sp>
      <p:sp>
        <p:nvSpPr>
          <p:cNvPr id="7" name="Shape 5"/>
          <p:cNvSpPr/>
          <p:nvPr/>
        </p:nvSpPr>
        <p:spPr>
          <a:xfrm>
            <a:off x="571500" y="5029200"/>
            <a:ext cx="3520440" cy="1143000"/>
          </a:xfrm>
          <a:prstGeom prst="rect">
            <a:avLst/>
          </a:prstGeom>
          <a:solidFill>
            <a:srgbClr val="1D1A2C"/>
          </a:solidFill>
          <a:ln w="12700">
            <a:solidFill>
              <a:srgbClr val="2B2640"/>
            </a:solidFill>
            <a:prstDash val="solid"/>
          </a:ln>
        </p:spPr>
      </p:sp>
      <p:sp>
        <p:nvSpPr>
          <p:cNvPr id="8" name="Shape 6"/>
          <p:cNvSpPr/>
          <p:nvPr/>
        </p:nvSpPr>
        <p:spPr>
          <a:xfrm>
            <a:off x="571500" y="5029200"/>
            <a:ext cx="73152" cy="1143000"/>
          </a:xfrm>
          <a:prstGeom prst="rect">
            <a:avLst/>
          </a:prstGeom>
          <a:solidFill>
            <a:srgbClr val="7B61FF"/>
          </a:solidFill>
          <a:ln w="12700">
            <a:solidFill>
              <a:srgbClr val="7B61FF"/>
            </a:solidFill>
            <a:prstDash val="solid"/>
          </a:ln>
        </p:spPr>
      </p:sp>
      <p:sp>
        <p:nvSpPr>
          <p:cNvPr id="9" name="Text 7"/>
          <p:cNvSpPr/>
          <p:nvPr/>
        </p:nvSpPr>
        <p:spPr>
          <a:xfrm>
            <a:off x="845820" y="5166360"/>
            <a:ext cx="3063240" cy="365760"/>
          </a:xfrm>
          <a:prstGeom prst="rect">
            <a:avLst/>
          </a:prstGeom>
          <a:noFill/>
          <a:ln/>
        </p:spPr>
        <p:txBody>
          <a:bodyPr wrap="square" lIns="0" tIns="0" rIns="0" bIns="0" rtlCol="0" anchor="ctr"/>
          <a:lstStyle/>
          <a:p>
            <a:pPr indent="0" marL="0">
              <a:buNone/>
            </a:pPr>
            <a:r>
              <a:rPr lang="en-US" sz="1300" b="1" spc="600" kern="0" dirty="0">
                <a:solidFill>
                  <a:srgbClr val="9D8AFF"/>
                </a:solidFill>
                <a:latin typeface="Calibri" pitchFamily="34" charset="0"/>
                <a:ea typeface="Calibri" pitchFamily="34" charset="-122"/>
                <a:cs typeface="Calibri" pitchFamily="34" charset="-120"/>
              </a:rPr>
              <a:t>PAY</a:t>
            </a:r>
            <a:endParaRPr lang="en-US" sz="1300" dirty="0"/>
          </a:p>
        </p:txBody>
      </p:sp>
      <p:sp>
        <p:nvSpPr>
          <p:cNvPr id="10" name="Text 8"/>
          <p:cNvSpPr/>
          <p:nvPr/>
        </p:nvSpPr>
        <p:spPr>
          <a:xfrm>
            <a:off x="845820" y="5532120"/>
            <a:ext cx="3063240" cy="594360"/>
          </a:xfrm>
          <a:prstGeom prst="rect">
            <a:avLst/>
          </a:prstGeom>
          <a:noFill/>
          <a:ln/>
        </p:spPr>
        <p:txBody>
          <a:bodyPr wrap="square" lIns="0" tIns="0" rIns="0" bIns="0" rtlCol="0" anchor="t"/>
          <a:lstStyle/>
          <a:p>
            <a:pPr indent="0" marL="0">
              <a:buNone/>
            </a:pPr>
            <a:r>
              <a:rPr lang="en-US" sz="1300" dirty="0">
                <a:solidFill>
                  <a:srgbClr val="F2F0FA"/>
                </a:solidFill>
                <a:latin typeface="Calibri" pitchFamily="34" charset="0"/>
                <a:ea typeface="Calibri" pitchFamily="34" charset="-122"/>
                <a:cs typeface="Calibri" pitchFamily="34" charset="-120"/>
              </a:rPr>
              <a:t>License the enterprise tier. That's the cheap line.</a:t>
            </a:r>
            <a:endParaRPr lang="en-US" sz="1300" dirty="0"/>
          </a:p>
        </p:txBody>
      </p:sp>
      <p:sp>
        <p:nvSpPr>
          <p:cNvPr id="11" name="Shape 9"/>
          <p:cNvSpPr/>
          <p:nvPr/>
        </p:nvSpPr>
        <p:spPr>
          <a:xfrm>
            <a:off x="4320540" y="5029200"/>
            <a:ext cx="3520440" cy="1143000"/>
          </a:xfrm>
          <a:prstGeom prst="rect">
            <a:avLst/>
          </a:prstGeom>
          <a:solidFill>
            <a:srgbClr val="1D1A2C"/>
          </a:solidFill>
          <a:ln w="12700">
            <a:solidFill>
              <a:srgbClr val="2B2640"/>
            </a:solidFill>
            <a:prstDash val="solid"/>
          </a:ln>
        </p:spPr>
      </p:sp>
      <p:sp>
        <p:nvSpPr>
          <p:cNvPr id="12" name="Shape 10"/>
          <p:cNvSpPr/>
          <p:nvPr/>
        </p:nvSpPr>
        <p:spPr>
          <a:xfrm>
            <a:off x="4320540" y="5029200"/>
            <a:ext cx="73152" cy="1143000"/>
          </a:xfrm>
          <a:prstGeom prst="rect">
            <a:avLst/>
          </a:prstGeom>
          <a:solidFill>
            <a:srgbClr val="7B61FF"/>
          </a:solidFill>
          <a:ln w="12700">
            <a:solidFill>
              <a:srgbClr val="7B61FF"/>
            </a:solidFill>
            <a:prstDash val="solid"/>
          </a:ln>
        </p:spPr>
      </p:sp>
      <p:sp>
        <p:nvSpPr>
          <p:cNvPr id="13" name="Text 11"/>
          <p:cNvSpPr/>
          <p:nvPr/>
        </p:nvSpPr>
        <p:spPr>
          <a:xfrm>
            <a:off x="4594860" y="5166360"/>
            <a:ext cx="3063240" cy="365760"/>
          </a:xfrm>
          <a:prstGeom prst="rect">
            <a:avLst/>
          </a:prstGeom>
          <a:noFill/>
          <a:ln/>
        </p:spPr>
        <p:txBody>
          <a:bodyPr wrap="square" lIns="0" tIns="0" rIns="0" bIns="0" rtlCol="0" anchor="ctr"/>
          <a:lstStyle/>
          <a:p>
            <a:pPr indent="0" marL="0">
              <a:buNone/>
            </a:pPr>
            <a:r>
              <a:rPr lang="en-US" sz="1300" b="1" spc="600" kern="0" dirty="0">
                <a:solidFill>
                  <a:srgbClr val="9D8AFF"/>
                </a:solidFill>
                <a:latin typeface="Calibri" pitchFamily="34" charset="0"/>
                <a:ea typeface="Calibri" pitchFamily="34" charset="-122"/>
                <a:cs typeface="Calibri" pitchFamily="34" charset="-120"/>
              </a:rPr>
              <a:t>GOVERN</a:t>
            </a:r>
            <a:endParaRPr lang="en-US" sz="1300" dirty="0"/>
          </a:p>
        </p:txBody>
      </p:sp>
      <p:sp>
        <p:nvSpPr>
          <p:cNvPr id="14" name="Text 12"/>
          <p:cNvSpPr/>
          <p:nvPr/>
        </p:nvSpPr>
        <p:spPr>
          <a:xfrm>
            <a:off x="4594860" y="5532120"/>
            <a:ext cx="3063240" cy="594360"/>
          </a:xfrm>
          <a:prstGeom prst="rect">
            <a:avLst/>
          </a:prstGeom>
          <a:noFill/>
          <a:ln/>
        </p:spPr>
        <p:txBody>
          <a:bodyPr wrap="square" lIns="0" tIns="0" rIns="0" bIns="0" rtlCol="0" anchor="t"/>
          <a:lstStyle/>
          <a:p>
            <a:pPr indent="0" marL="0">
              <a:buNone/>
            </a:pPr>
            <a:r>
              <a:rPr lang="en-US" sz="1300" dirty="0">
                <a:solidFill>
                  <a:srgbClr val="F2F0FA"/>
                </a:solidFill>
                <a:latin typeface="Calibri" pitchFamily="34" charset="0"/>
                <a:ea typeface="Calibri" pitchFamily="34" charset="-122"/>
                <a:cs typeface="Calibri" pitchFamily="34" charset="-120"/>
              </a:rPr>
              <a:t>One policy, applied uniformly to all AI usage.</a:t>
            </a:r>
            <a:endParaRPr lang="en-US" sz="1300" dirty="0"/>
          </a:p>
        </p:txBody>
      </p:sp>
      <p:sp>
        <p:nvSpPr>
          <p:cNvPr id="15" name="Shape 13"/>
          <p:cNvSpPr/>
          <p:nvPr/>
        </p:nvSpPr>
        <p:spPr>
          <a:xfrm>
            <a:off x="8069580" y="5029200"/>
            <a:ext cx="3520440" cy="1143000"/>
          </a:xfrm>
          <a:prstGeom prst="rect">
            <a:avLst/>
          </a:prstGeom>
          <a:solidFill>
            <a:srgbClr val="1D1A2C"/>
          </a:solidFill>
          <a:ln w="12700">
            <a:solidFill>
              <a:srgbClr val="2B2640"/>
            </a:solidFill>
            <a:prstDash val="solid"/>
          </a:ln>
        </p:spPr>
      </p:sp>
      <p:sp>
        <p:nvSpPr>
          <p:cNvPr id="16" name="Shape 14"/>
          <p:cNvSpPr/>
          <p:nvPr/>
        </p:nvSpPr>
        <p:spPr>
          <a:xfrm>
            <a:off x="8069580" y="5029200"/>
            <a:ext cx="73152" cy="1143000"/>
          </a:xfrm>
          <a:prstGeom prst="rect">
            <a:avLst/>
          </a:prstGeom>
          <a:solidFill>
            <a:srgbClr val="7B61FF"/>
          </a:solidFill>
          <a:ln w="12700">
            <a:solidFill>
              <a:srgbClr val="7B61FF"/>
            </a:solidFill>
            <a:prstDash val="solid"/>
          </a:ln>
        </p:spPr>
      </p:sp>
      <p:sp>
        <p:nvSpPr>
          <p:cNvPr id="17" name="Text 15"/>
          <p:cNvSpPr/>
          <p:nvPr/>
        </p:nvSpPr>
        <p:spPr>
          <a:xfrm>
            <a:off x="8343900" y="5166360"/>
            <a:ext cx="3063240" cy="365760"/>
          </a:xfrm>
          <a:prstGeom prst="rect">
            <a:avLst/>
          </a:prstGeom>
          <a:noFill/>
          <a:ln/>
        </p:spPr>
        <p:txBody>
          <a:bodyPr wrap="square" lIns="0" tIns="0" rIns="0" bIns="0" rtlCol="0" anchor="ctr"/>
          <a:lstStyle/>
          <a:p>
            <a:pPr indent="0" marL="0">
              <a:buNone/>
            </a:pPr>
            <a:r>
              <a:rPr lang="en-US" sz="1300" b="1" spc="600" kern="0" dirty="0">
                <a:solidFill>
                  <a:srgbClr val="9D8AFF"/>
                </a:solidFill>
                <a:latin typeface="Calibri" pitchFamily="34" charset="0"/>
                <a:ea typeface="Calibri" pitchFamily="34" charset="-122"/>
                <a:cs typeface="Calibri" pitchFamily="34" charset="-120"/>
              </a:rPr>
              <a:t>AUDIT</a:t>
            </a:r>
            <a:endParaRPr lang="en-US" sz="1300" dirty="0"/>
          </a:p>
        </p:txBody>
      </p:sp>
      <p:sp>
        <p:nvSpPr>
          <p:cNvPr id="18" name="Text 16"/>
          <p:cNvSpPr/>
          <p:nvPr/>
        </p:nvSpPr>
        <p:spPr>
          <a:xfrm>
            <a:off x="8343900" y="5532120"/>
            <a:ext cx="3063240" cy="594360"/>
          </a:xfrm>
          <a:prstGeom prst="rect">
            <a:avLst/>
          </a:prstGeom>
          <a:noFill/>
          <a:ln/>
        </p:spPr>
        <p:txBody>
          <a:bodyPr wrap="square" lIns="0" tIns="0" rIns="0" bIns="0" rtlCol="0" anchor="t"/>
          <a:lstStyle/>
          <a:p>
            <a:pPr indent="0" marL="0">
              <a:buNone/>
            </a:pPr>
            <a:r>
              <a:rPr lang="en-US" sz="1300" dirty="0">
                <a:solidFill>
                  <a:srgbClr val="F2F0FA"/>
                </a:solidFill>
                <a:latin typeface="Calibri" pitchFamily="34" charset="0"/>
                <a:ea typeface="Calibri" pitchFamily="34" charset="-122"/>
                <a:cs typeface="Calibri" pitchFamily="34" charset="-120"/>
              </a:rPr>
              <a:t>Treat AI vendors like every other critical vendor.</a:t>
            </a:r>
            <a:endParaRPr lang="en-US" sz="1300" dirty="0"/>
          </a:p>
        </p:txBody>
      </p:sp>
      <p:sp>
        <p:nvSpPr>
          <p:cNvPr id="19" name="Text 17"/>
          <p:cNvSpPr/>
          <p:nvPr/>
        </p:nvSpPr>
        <p:spPr>
          <a:xfrm>
            <a:off x="914400" y="6400800"/>
            <a:ext cx="10332720" cy="365760"/>
          </a:xfrm>
          <a:prstGeom prst="rect">
            <a:avLst/>
          </a:prstGeom>
          <a:noFill/>
          <a:ln/>
        </p:spPr>
        <p:txBody>
          <a:bodyPr wrap="square" lIns="0" tIns="0" rIns="0" bIns="0" rtlCol="0" anchor="ctr"/>
          <a:lstStyle/>
          <a:p>
            <a:pPr indent="0" marL="0">
              <a:buNone/>
            </a:pPr>
            <a:r>
              <a:rPr lang="en-US" sz="1400" i="1" dirty="0">
                <a:solidFill>
                  <a:srgbClr val="9D8AFF"/>
                </a:solidFill>
                <a:latin typeface="Calibri" pitchFamily="34" charset="0"/>
                <a:ea typeface="Calibri" pitchFamily="34" charset="-122"/>
                <a:cs typeface="Calibri" pitchFamily="34" charset="-120"/>
              </a:rPr>
              <a:t>Shadow AI is shadow IT in a faster-moving body.</a:t>
            </a:r>
            <a:endParaRPr lang="en-US" sz="1400" dirty="0"/>
          </a:p>
        </p:txBody>
      </p:sp>
      <p:sp>
        <p:nvSpPr>
          <p:cNvPr id="20" name="Oval 19"/>
          <p:cNvSpPr/>
          <p:nvPr/>
        </p:nvSpPr>
        <p:spPr>
          <a:xfrm>
            <a:off x="9921240" y="292608"/>
            <a:ext cx="146304" cy="146304"/>
          </a:xfrm>
          <a:prstGeom prst="ellipse">
            <a:avLst/>
          </a:prstGeom>
          <a:solidFill>
            <a:srgbClr val="B23A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0149840" y="182880"/>
            <a:ext cx="1874519" cy="384048"/>
          </a:xfrm>
          <a:prstGeom prst="rect">
            <a:avLst/>
          </a:prstGeom>
          <a:noFill/>
        </p:spPr>
        <p:txBody>
          <a:bodyPr wrap="none" tIns="0" bIns="0" lIns="0" rIns="0" anchor="ctr">
            <a:spAutoFit/>
          </a:bodyPr>
          <a:lstStyle/>
          <a:p>
            <a:r>
              <a:rPr sz="1100" b="1">
                <a:solidFill>
                  <a:srgbClr val="FFFFFF"/>
                </a:solidFill>
                <a:latin typeface="Georgia"/>
              </a:rPr>
              <a:t>PETER GALLOWAY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Shadow AI Is Shadow IT, Faster.</dc:title>
  <dc:subject>PptxGenJS Presentation</dc:subject>
  <dc:creator>Peter Galloway</dc:creator>
  <cp:lastModifiedBy>Peter Galloway</cp:lastModifiedBy>
  <cp:revision>1</cp:revision>
  <dcterms:created xsi:type="dcterms:W3CDTF">2026-05-24T18:16:39Z</dcterms:created>
  <dcterms:modified xsi:type="dcterms:W3CDTF">2026-05-24T18:16:39Z</dcterms:modified>
</cp:coreProperties>
</file>