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F33"/>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Shape 1"/>
          <p:cNvSpPr/>
          <p:nvPr/>
        </p:nvSpPr>
        <p:spPr>
          <a:xfrm>
            <a:off x="365760" y="0"/>
            <a:ext cx="73152" cy="6858000"/>
          </a:xfrm>
          <a:prstGeom prst="rect">
            <a:avLst/>
          </a:prstGeom>
          <a:solidFill>
            <a:srgbClr val="5C7C99"/>
          </a:solidFill>
          <a:ln w="12700">
            <a:solidFill>
              <a:srgbClr val="5C7C99"/>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E4C77A"/>
                </a:solidFill>
                <a:latin typeface="Calibri" pitchFamily="34" charset="0"/>
                <a:ea typeface="Calibri" pitchFamily="34" charset="-122"/>
                <a:cs typeface="Calibri" pitchFamily="34" charset="-120"/>
              </a:rPr>
              <a:t>AN ANALOGY ABOUT AI TRUST</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AI Is the New Intern.</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5F0E5"/>
                </a:solidFill>
                <a:latin typeface="Calibri" pitchFamily="34" charset="0"/>
                <a:ea typeface="Calibri" pitchFamily="34" charset="-122"/>
                <a:cs typeface="Calibri" pitchFamily="34" charset="-120"/>
              </a:rPr>
              <a:t>Why “it hallucinates” is the wrong reason not to hire it.</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5F0E5"/>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5F0E5"/>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5"/>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9A961"/>
                </a:solidFill>
                <a:latin typeface="Calibri" pitchFamily="34" charset="0"/>
                <a:ea typeface="Calibri" pitchFamily="34" charset="-122"/>
                <a:cs typeface="Calibri" pitchFamily="34" charset="-120"/>
              </a:rPr>
              <a:t>THE OBJECTION</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0F1620"/>
                </a:solidFill>
                <a:latin typeface="Calibri" pitchFamily="34" charset="0"/>
                <a:ea typeface="Calibri" pitchFamily="34" charset="-122"/>
                <a:cs typeface="Calibri" pitchFamily="34" charset="-120"/>
              </a:rPr>
              <a:t>“It makes things up. We can't trust it.”</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5C7C99"/>
                </a:solidFill>
                <a:latin typeface="Calibri" pitchFamily="34" charset="0"/>
                <a:ea typeface="Calibri" pitchFamily="34" charset="-122"/>
                <a:cs typeface="Calibri" pitchFamily="34" charset="-120"/>
              </a:rPr>
              <a:t>Fair. Now think about how you trust any new hire.</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0F1620"/>
                </a:solidFill>
                <a:latin typeface="Calibri" pitchFamily="34" charset="0"/>
                <a:ea typeface="Calibri" pitchFamily="34" charset="-122"/>
                <a:cs typeface="Calibri" pitchFamily="34" charset="-120"/>
              </a:rPr>
              <a:t>Every conversation about AI eventually lands on this: it sometimes invents things. Confidently. With sources that don't exist. So the conclusion is — keep it off anything important.</a:t>
            </a:r>
            <a:endParaRPr lang="en-US" sz="1600" dirty="0"/>
          </a:p>
          <a:p>
            <a:pPr indent="0" marL="0">
              <a:spcAft>
                <a:spcPts val="800"/>
              </a:spcAft>
              <a:buNone/>
            </a:pPr>
            <a:endParaRPr lang="en-US" sz="1600" dirty="0"/>
          </a:p>
          <a:p>
            <a:pPr indent="0" marL="0">
              <a:spcAft>
                <a:spcPts val="800"/>
              </a:spcAft>
              <a:buNone/>
            </a:pPr>
            <a:r>
              <a:rPr lang="en-US" sz="1600" dirty="0">
                <a:solidFill>
                  <a:srgbClr val="0F1620"/>
                </a:solidFill>
                <a:latin typeface="Calibri" pitchFamily="34" charset="0"/>
                <a:ea typeface="Calibri" pitchFamily="34" charset="-122"/>
                <a:cs typeface="Calibri" pitchFamily="34" charset="-120"/>
              </a:rPr>
              <a:t>Fair instinct. But think about how you've ever onboarded a junior employee. They also make mistakes. Confidently. You didn't lock them out. You built a review process.</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10000"/>
              </a:srgbClr>
            </a:outerShdw>
          </a:effectLst>
        </p:spPr>
      </p:sp>
      <p:sp>
        <p:nvSpPr>
          <p:cNvPr id="8" name="Shape 6"/>
          <p:cNvSpPr/>
          <p:nvPr/>
        </p:nvSpPr>
        <p:spPr>
          <a:xfrm>
            <a:off x="7498080" y="2743200"/>
            <a:ext cx="91440" cy="1188720"/>
          </a:xfrm>
          <a:prstGeom prst="rect">
            <a:avLst/>
          </a:prstGeom>
          <a:solidFill>
            <a:srgbClr val="C9A961"/>
          </a:solidFill>
          <a:ln w="12700">
            <a:solidFill>
              <a:srgbClr val="C9A961"/>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0F1620"/>
                </a:solidFill>
                <a:latin typeface="Calibri" pitchFamily="34" charset="0"/>
                <a:ea typeface="Calibri" pitchFamily="34" charset="-122"/>
                <a:cs typeface="Calibri" pitchFamily="34" charset="-120"/>
              </a:rPr>
              <a:t>100%</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7B8597"/>
                </a:solidFill>
                <a:latin typeface="Calibri" pitchFamily="34" charset="0"/>
                <a:ea typeface="Calibri" pitchFamily="34" charset="-122"/>
                <a:cs typeface="Calibri" pitchFamily="34" charset="-120"/>
              </a:rPr>
              <a:t>of interns occasionally produce wrong work</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10000"/>
              </a:srgbClr>
            </a:outerShdw>
          </a:effectLst>
        </p:spPr>
      </p:sp>
      <p:sp>
        <p:nvSpPr>
          <p:cNvPr id="13" name="Shape 10"/>
          <p:cNvSpPr/>
          <p:nvPr/>
        </p:nvSpPr>
        <p:spPr>
          <a:xfrm>
            <a:off x="7498080" y="4069080"/>
            <a:ext cx="91440" cy="1188720"/>
          </a:xfrm>
          <a:prstGeom prst="rect">
            <a:avLst/>
          </a:prstGeom>
          <a:solidFill>
            <a:srgbClr val="5C7C99"/>
          </a:solidFill>
          <a:ln w="12700">
            <a:solidFill>
              <a:srgbClr val="5C7C99"/>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0F1620"/>
                </a:solidFill>
                <a:latin typeface="Calibri" pitchFamily="34" charset="0"/>
                <a:ea typeface="Calibri" pitchFamily="34" charset="-122"/>
                <a:cs typeface="Calibri" pitchFamily="34" charset="-120"/>
              </a:rPr>
              <a:t>100%</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7B8597"/>
                </a:solidFill>
                <a:latin typeface="Calibri" pitchFamily="34" charset="0"/>
                <a:ea typeface="Calibri" pitchFamily="34" charset="-122"/>
                <a:cs typeface="Calibri" pitchFamily="34" charset="-120"/>
              </a:rPr>
              <a:t>of teams already review interns' work</a:t>
            </a:r>
            <a:endParaRPr lang="en-US" sz="1200" dirty="0"/>
          </a:p>
        </p:txBody>
      </p:sp>
      <p:sp>
        <p:nvSpPr>
          <p:cNvPr id="17" name="Shape 13"/>
          <p:cNvSpPr/>
          <p:nvPr/>
        </p:nvSpPr>
        <p:spPr>
          <a:xfrm>
            <a:off x="7498080" y="5394960"/>
            <a:ext cx="3931920" cy="1188720"/>
          </a:xfrm>
          <a:prstGeom prst="rect">
            <a:avLst/>
          </a:prstGeom>
          <a:solidFill>
            <a:srgbClr val="0F1F33"/>
          </a:solidFill>
          <a:ln w="12700">
            <a:solidFill>
              <a:srgbClr val="0F1F33"/>
            </a:solidFill>
            <a:prstDash val="solid"/>
          </a:ln>
          <a:effectLst>
            <a:outerShdw sx="100000" sy="100000" kx="0" ky="0" algn="bl" rotWithShape="0" blurRad="127000" dist="25400" dir="8100000">
              <a:srgbClr val="0F1F33">
                <a:alpha val="75000"/>
              </a:srgbClr>
            </a:outerShdw>
          </a:effectLst>
        </p:spPr>
      </p:sp>
      <p:sp>
        <p:nvSpPr>
          <p:cNvPr id="18" name="Shape 14"/>
          <p:cNvSpPr/>
          <p:nvPr/>
        </p:nvSpPr>
        <p:spPr>
          <a:xfrm>
            <a:off x="7498080" y="5394960"/>
            <a:ext cx="91440" cy="1188720"/>
          </a:xfrm>
          <a:prstGeom prst="rect">
            <a:avLst/>
          </a:prstGeom>
          <a:solidFill>
            <a:srgbClr val="E4C77A"/>
          </a:solidFill>
          <a:ln w="12700">
            <a:solidFill>
              <a:srgbClr val="E4C77A"/>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E4C77A"/>
                </a:solidFill>
                <a:latin typeface="Calibri" pitchFamily="34" charset="0"/>
                <a:ea typeface="Calibri" pitchFamily="34" charset="-122"/>
                <a:cs typeface="Calibri" pitchFamily="34" charset="-120"/>
              </a:rPr>
              <a:t>✓</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5F0E5"/>
                </a:solidFill>
                <a:latin typeface="Calibri" pitchFamily="34" charset="0"/>
                <a:ea typeface="Calibri" pitchFamily="34" charset="-122"/>
                <a:cs typeface="Calibri" pitchFamily="34" charset="-120"/>
              </a:rPr>
              <a:t>AI just needs the same loop</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97"/>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F33"/>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4C77A"/>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Imagine you just hired an intern.</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4C77A"/>
                </a:solidFill>
                <a:latin typeface="Calibri" pitchFamily="34" charset="0"/>
                <a:ea typeface="Calibri" pitchFamily="34" charset="-122"/>
                <a:cs typeface="Calibri" pitchFamily="34" charset="-120"/>
              </a:rPr>
              <a:t>They hand you a brief. There's a typo. Now what?</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5F0E5"/>
                </a:solidFill>
                <a:latin typeface="Calibri" pitchFamily="34" charset="0"/>
                <a:ea typeface="Calibri" pitchFamily="34" charset="-122"/>
                <a:cs typeface="Calibri" pitchFamily="34" charset="-120"/>
              </a:rPr>
              <a:t>You don't fire them. You don't ban them from writing. You read the brief, you flag the issues, you teach them what “done” looks like, and you make sure their next draft goes through review.</a:t>
            </a:r>
            <a:endParaRPr lang="en-US" sz="1600" dirty="0"/>
          </a:p>
          <a:p>
            <a:pPr indent="0" marL="0">
              <a:spcAft>
                <a:spcPts val="800"/>
              </a:spcAft>
              <a:buNone/>
            </a:pPr>
            <a:endParaRPr lang="en-US" sz="1600" dirty="0"/>
          </a:p>
          <a:p>
            <a:pPr indent="0" marL="0">
              <a:spcAft>
                <a:spcPts val="800"/>
              </a:spcAft>
              <a:buNone/>
            </a:pPr>
            <a:r>
              <a:rPr lang="en-US" sz="1600" dirty="0">
                <a:solidFill>
                  <a:srgbClr val="F5F0E5"/>
                </a:solidFill>
                <a:latin typeface="Calibri" pitchFamily="34" charset="0"/>
                <a:ea typeface="Calibri" pitchFamily="34" charset="-122"/>
                <a:cs typeface="Calibri" pitchFamily="34" charset="-120"/>
              </a:rPr>
              <a:t>That's exactly the relationship to build with AI. It's not a fully-formed senior. It's a fast, capable junior — with the same need for guardrails.</a:t>
            </a:r>
            <a:endParaRPr lang="en-US" sz="1600" dirty="0"/>
          </a:p>
        </p:txBody>
      </p:sp>
      <p:sp>
        <p:nvSpPr>
          <p:cNvPr id="7" name="Shape 5"/>
          <p:cNvSpPr/>
          <p:nvPr/>
        </p:nvSpPr>
        <p:spPr>
          <a:xfrm>
            <a:off x="777240" y="5806440"/>
            <a:ext cx="6400800" cy="868680"/>
          </a:xfrm>
          <a:prstGeom prst="rect">
            <a:avLst/>
          </a:prstGeom>
          <a:solidFill>
            <a:srgbClr val="1A2D44"/>
          </a:solidFill>
          <a:ln w="12700">
            <a:solidFill>
              <a:srgbClr val="E4C77A"/>
            </a:solidFill>
            <a:prstDash val="solid"/>
          </a:ln>
        </p:spPr>
      </p:sp>
      <p:sp>
        <p:nvSpPr>
          <p:cNvPr id="8" name="Shape 6"/>
          <p:cNvSpPr/>
          <p:nvPr/>
        </p:nvSpPr>
        <p:spPr>
          <a:xfrm>
            <a:off x="777240" y="5806440"/>
            <a:ext cx="73152" cy="868680"/>
          </a:xfrm>
          <a:prstGeom prst="rect">
            <a:avLst/>
          </a:prstGeom>
          <a:solidFill>
            <a:srgbClr val="E4C77A"/>
          </a:solidFill>
          <a:ln w="12700">
            <a:solidFill>
              <a:srgbClr val="E4C77A"/>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E4C77A"/>
                </a:solidFill>
                <a:latin typeface="Calibri" pitchFamily="34" charset="0"/>
                <a:ea typeface="Calibri" pitchFamily="34" charset="-122"/>
                <a:cs typeface="Calibri" pitchFamily="34" charset="-120"/>
              </a:rPr>
              <a:t>AI doesn't need to be perfect. It needs to be supervised.</a:t>
            </a:r>
            <a:endParaRPr lang="en-US" sz="1600" dirty="0"/>
          </a:p>
        </p:txBody>
      </p:sp>
      <p:sp>
        <p:nvSpPr>
          <p:cNvPr id="10" name="Shape 8"/>
          <p:cNvSpPr/>
          <p:nvPr/>
        </p:nvSpPr>
        <p:spPr>
          <a:xfrm>
            <a:off x="7589520" y="2880360"/>
            <a:ext cx="3840480" cy="1691640"/>
          </a:xfrm>
          <a:prstGeom prst="rect">
            <a:avLst/>
          </a:prstGeom>
          <a:solidFill>
            <a:srgbClr val="1A2D44"/>
          </a:solidFill>
          <a:ln w="12700">
            <a:solidFill>
              <a:srgbClr val="2C3E55"/>
            </a:solidFill>
            <a:prstDash val="solid"/>
          </a:ln>
        </p:spPr>
      </p:sp>
      <p:sp>
        <p:nvSpPr>
          <p:cNvPr id="11" name="Shape 9"/>
          <p:cNvSpPr/>
          <p:nvPr/>
        </p:nvSpPr>
        <p:spPr>
          <a:xfrm>
            <a:off x="7589520" y="2880360"/>
            <a:ext cx="3840480" cy="73152"/>
          </a:xfrm>
          <a:prstGeom prst="rect">
            <a:avLst/>
          </a:prstGeom>
          <a:solidFill>
            <a:srgbClr val="5C7C99"/>
          </a:solidFill>
          <a:ln w="12700">
            <a:solidFill>
              <a:srgbClr val="5C7C99"/>
            </a:solidFill>
            <a:prstDash val="solid"/>
          </a:ln>
        </p:spPr>
      </p:sp>
      <p:sp>
        <p:nvSpPr>
          <p:cNvPr id="12" name="Shape 10"/>
          <p:cNvSpPr/>
          <p:nvPr/>
        </p:nvSpPr>
        <p:spPr>
          <a:xfrm>
            <a:off x="7863840" y="3154680"/>
            <a:ext cx="731520" cy="731520"/>
          </a:xfrm>
          <a:prstGeom prst="ellipse">
            <a:avLst/>
          </a:prstGeom>
          <a:solidFill>
            <a:srgbClr val="5C7C99"/>
          </a:solidFill>
          <a:ln w="12700">
            <a:solidFill>
              <a:srgbClr val="5C7C99"/>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E4C77A"/>
                </a:solidFill>
                <a:latin typeface="Calibri" pitchFamily="34" charset="0"/>
                <a:ea typeface="Calibri" pitchFamily="34" charset="-122"/>
                <a:cs typeface="Calibri" pitchFamily="34" charset="-120"/>
              </a:rPr>
              <a:t>THE INTERN</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Needs review</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5F0E5"/>
                </a:solidFill>
                <a:latin typeface="Calibri" pitchFamily="34" charset="0"/>
                <a:ea typeface="Calibri" pitchFamily="34" charset="-122"/>
                <a:cs typeface="Calibri" pitchFamily="34" charset="-120"/>
              </a:rPr>
              <a:t>Fast, eager, occasionally wrong. Reviewed, then shipped.</a:t>
            </a:r>
            <a:endParaRPr lang="en-US" sz="1200" dirty="0"/>
          </a:p>
        </p:txBody>
      </p:sp>
      <p:sp>
        <p:nvSpPr>
          <p:cNvPr id="17" name="Shape 14"/>
          <p:cNvSpPr/>
          <p:nvPr/>
        </p:nvSpPr>
        <p:spPr>
          <a:xfrm>
            <a:off x="7589520" y="4800600"/>
            <a:ext cx="3840480" cy="1691640"/>
          </a:xfrm>
          <a:prstGeom prst="rect">
            <a:avLst/>
          </a:prstGeom>
          <a:solidFill>
            <a:srgbClr val="1A2D44"/>
          </a:solidFill>
          <a:ln w="12700">
            <a:solidFill>
              <a:srgbClr val="2C3E55"/>
            </a:solidFill>
            <a:prstDash val="solid"/>
          </a:ln>
        </p:spPr>
      </p:sp>
      <p:sp>
        <p:nvSpPr>
          <p:cNvPr id="18" name="Shape 15"/>
          <p:cNvSpPr/>
          <p:nvPr/>
        </p:nvSpPr>
        <p:spPr>
          <a:xfrm>
            <a:off x="7589520" y="4800600"/>
            <a:ext cx="3840480" cy="73152"/>
          </a:xfrm>
          <a:prstGeom prst="rect">
            <a:avLst/>
          </a:prstGeom>
          <a:solidFill>
            <a:srgbClr val="C9A961"/>
          </a:solidFill>
          <a:ln w="12700">
            <a:solidFill>
              <a:srgbClr val="C9A961"/>
            </a:solidFill>
            <a:prstDash val="solid"/>
          </a:ln>
        </p:spPr>
      </p:sp>
      <p:sp>
        <p:nvSpPr>
          <p:cNvPr id="19" name="Shape 16"/>
          <p:cNvSpPr/>
          <p:nvPr/>
        </p:nvSpPr>
        <p:spPr>
          <a:xfrm>
            <a:off x="7863840" y="5074920"/>
            <a:ext cx="731520" cy="731520"/>
          </a:xfrm>
          <a:prstGeom prst="ellipse">
            <a:avLst/>
          </a:prstGeom>
          <a:solidFill>
            <a:srgbClr val="C9A961"/>
          </a:solidFill>
          <a:ln w="12700">
            <a:solidFill>
              <a:srgbClr val="C9A961"/>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E4C77A"/>
                </a:solidFill>
                <a:latin typeface="Calibri" pitchFamily="34" charset="0"/>
                <a:ea typeface="Calibri" pitchFamily="34" charset="-122"/>
                <a:cs typeface="Calibri" pitchFamily="34" charset="-120"/>
              </a:rPr>
              <a:t>THE AI</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Same three things</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5F0E5"/>
                </a:solidFill>
                <a:latin typeface="Calibri" pitchFamily="34" charset="0"/>
                <a:ea typeface="Calibri" pitchFamily="34" charset="-122"/>
                <a:cs typeface="Calibri" pitchFamily="34" charset="-120"/>
              </a:rPr>
              <a:t>Fast, capable, occasionally wrong. Reviewed, then shipped.</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97"/>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5"/>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9A961"/>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0F1620"/>
                </a:solidFill>
                <a:latin typeface="Calibri" pitchFamily="34" charset="0"/>
                <a:ea typeface="Calibri" pitchFamily="34" charset="-122"/>
                <a:cs typeface="Calibri" pitchFamily="34" charset="-120"/>
              </a:rPr>
              <a:t>“Can we trust the AI?”</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5C7C99"/>
                </a:solidFill>
                <a:latin typeface="Calibri" pitchFamily="34" charset="0"/>
                <a:ea typeface="Calibri" pitchFamily="34" charset="-122"/>
                <a:cs typeface="Calibri" pitchFamily="34" charset="-120"/>
              </a:rPr>
              <a:t>— wrong frame. Trust isn't binary.</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0F1620"/>
                </a:solidFill>
                <a:latin typeface="Calibri" pitchFamily="34" charset="0"/>
                <a:ea typeface="Calibri" pitchFamily="34" charset="-122"/>
                <a:cs typeface="Calibri" pitchFamily="34" charset="-120"/>
              </a:rPr>
              <a:t>You don't trust interns either. You trust your review process around them.</a:t>
            </a:r>
            <a:endParaRPr lang="en-US" sz="1600" dirty="0"/>
          </a:p>
          <a:p>
            <a:pPr indent="0" marL="0">
              <a:spcAft>
                <a:spcPts val="800"/>
              </a:spcAft>
              <a:buNone/>
            </a:pPr>
            <a:endParaRPr lang="en-US" sz="1600" dirty="0"/>
          </a:p>
          <a:p>
            <a:pPr indent="0" marL="0">
              <a:spcAft>
                <a:spcPts val="800"/>
              </a:spcAft>
              <a:buNone/>
            </a:pPr>
            <a:r>
              <a:rPr lang="en-US" sz="1600" dirty="0">
                <a:solidFill>
                  <a:srgbClr val="0F1620"/>
                </a:solidFill>
                <a:latin typeface="Calibri" pitchFamily="34" charset="0"/>
                <a:ea typeface="Calibri" pitchFamily="34" charset="-122"/>
                <a:cs typeface="Calibri" pitchFamily="34" charset="-120"/>
              </a:rPr>
              <a:t>The right question is: what does our review workflow look like, and where is human judgment in the loop?</a:t>
            </a:r>
            <a:endParaRPr lang="en-US" sz="1600" dirty="0"/>
          </a:p>
        </p:txBody>
      </p:sp>
      <p:sp>
        <p:nvSpPr>
          <p:cNvPr id="7" name="Shape 5"/>
          <p:cNvSpPr/>
          <p:nvPr/>
        </p:nvSpPr>
        <p:spPr>
          <a:xfrm>
            <a:off x="777240" y="5440680"/>
            <a:ext cx="6035040" cy="960120"/>
          </a:xfrm>
          <a:prstGeom prst="rect">
            <a:avLst/>
          </a:prstGeom>
          <a:solidFill>
            <a:srgbClr val="0F1F33"/>
          </a:solidFill>
          <a:ln w="12700">
            <a:solidFill>
              <a:srgbClr val="E4C77A"/>
            </a:solidFill>
            <a:prstDash val="solid"/>
          </a:ln>
        </p:spPr>
      </p:sp>
      <p:sp>
        <p:nvSpPr>
          <p:cNvPr id="8" name="Shape 6"/>
          <p:cNvSpPr/>
          <p:nvPr/>
        </p:nvSpPr>
        <p:spPr>
          <a:xfrm>
            <a:off x="777240" y="5440680"/>
            <a:ext cx="73152" cy="960120"/>
          </a:xfrm>
          <a:prstGeom prst="rect">
            <a:avLst/>
          </a:prstGeom>
          <a:solidFill>
            <a:srgbClr val="E4C77A"/>
          </a:solidFill>
          <a:ln w="12700">
            <a:solidFill>
              <a:srgbClr val="E4C77A"/>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E4C77A"/>
                </a:solidFill>
                <a:latin typeface="Calibri" pitchFamily="34" charset="0"/>
                <a:ea typeface="Calibri" pitchFamily="34" charset="-122"/>
                <a:cs typeface="Calibri" pitchFamily="34" charset="-120"/>
              </a:rPr>
              <a:t>Trust isn't a property of the tool. It's a property of the workflow.</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8000"/>
              </a:srgbClr>
            </a:outerShdw>
          </a:effectLst>
        </p:spPr>
      </p:sp>
      <p:sp>
        <p:nvSpPr>
          <p:cNvPr id="11" name="Shape 9"/>
          <p:cNvSpPr/>
          <p:nvPr/>
        </p:nvSpPr>
        <p:spPr>
          <a:xfrm>
            <a:off x="7589520" y="2880360"/>
            <a:ext cx="3840480" cy="73152"/>
          </a:xfrm>
          <a:prstGeom prst="rect">
            <a:avLst/>
          </a:prstGeom>
          <a:solidFill>
            <a:srgbClr val="D9534F"/>
          </a:solidFill>
          <a:ln w="12700">
            <a:solidFill>
              <a:srgbClr val="D9534F"/>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D9534F"/>
                </a:solidFill>
                <a:latin typeface="Calibri" pitchFamily="34" charset="0"/>
                <a:ea typeface="Calibri" pitchFamily="34" charset="-122"/>
                <a:cs typeface="Calibri" pitchFamily="34" charset="-120"/>
              </a:rPr>
              <a:t>TRUST NOBODY</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0F1620"/>
                </a:solidFill>
                <a:latin typeface="Calibri" pitchFamily="34" charset="0"/>
                <a:ea typeface="Calibri" pitchFamily="34" charset="-122"/>
                <a:cs typeface="Calibri" pitchFamily="34" charset="-120"/>
              </a:rPr>
              <a:t>AI sits on the shelf. Work proceeds at human speed. Competitors don't slow down.</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8000"/>
              </a:srgbClr>
            </a:outerShdw>
          </a:effectLst>
        </p:spPr>
      </p:sp>
      <p:sp>
        <p:nvSpPr>
          <p:cNvPr id="16" name="Shape 13"/>
          <p:cNvSpPr/>
          <p:nvPr/>
        </p:nvSpPr>
        <p:spPr>
          <a:xfrm>
            <a:off x="7589520" y="4709160"/>
            <a:ext cx="3840480" cy="73152"/>
          </a:xfrm>
          <a:prstGeom prst="rect">
            <a:avLst/>
          </a:prstGeom>
          <a:solidFill>
            <a:srgbClr val="52B788"/>
          </a:solidFill>
          <a:ln w="12700">
            <a:solidFill>
              <a:srgbClr val="52B788"/>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52B788"/>
                </a:solidFill>
                <a:latin typeface="Calibri" pitchFamily="34" charset="0"/>
                <a:ea typeface="Calibri" pitchFamily="34" charset="-122"/>
                <a:cs typeface="Calibri" pitchFamily="34" charset="-120"/>
              </a:rPr>
              <a:t>TRUST THROUGH REVIEW</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0F1620"/>
                </a:solidFill>
                <a:latin typeface="Calibri" pitchFamily="34" charset="0"/>
                <a:ea typeface="Calibri" pitchFamily="34" charset="-122"/>
                <a:cs typeface="Calibri" pitchFamily="34" charset="-120"/>
              </a:rPr>
              <a:t>AI does 80% of the lift. Human signs off. Work ships 5× faster, errors get caught.</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97"/>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F33"/>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4C77A"/>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Two teams. Same intern.</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4C77A"/>
                </a:solidFill>
                <a:latin typeface="Calibri" pitchFamily="34" charset="0"/>
                <a:ea typeface="Calibri" pitchFamily="34" charset="-122"/>
                <a:cs typeface="Calibri" pitchFamily="34" charset="-120"/>
              </a:rPr>
              <a:t>Which review process are we running?</a:t>
            </a:r>
            <a:endParaRPr lang="en-US" sz="2400" dirty="0"/>
          </a:p>
        </p:txBody>
      </p:sp>
      <p:sp>
        <p:nvSpPr>
          <p:cNvPr id="6" name="Shape 4"/>
          <p:cNvSpPr/>
          <p:nvPr/>
        </p:nvSpPr>
        <p:spPr>
          <a:xfrm>
            <a:off x="777240" y="2926080"/>
            <a:ext cx="5349240" cy="3291840"/>
          </a:xfrm>
          <a:prstGeom prst="rect">
            <a:avLst/>
          </a:prstGeom>
          <a:solidFill>
            <a:srgbClr val="1A2D44"/>
          </a:solidFill>
          <a:ln w="12700">
            <a:solidFill>
              <a:srgbClr val="2C3E55"/>
            </a:solidFill>
            <a:prstDash val="solid"/>
          </a:ln>
        </p:spPr>
      </p:sp>
      <p:sp>
        <p:nvSpPr>
          <p:cNvPr id="7" name="Shape 5"/>
          <p:cNvSpPr/>
          <p:nvPr/>
        </p:nvSpPr>
        <p:spPr>
          <a:xfrm>
            <a:off x="777240" y="2926080"/>
            <a:ext cx="5349240" cy="91440"/>
          </a:xfrm>
          <a:prstGeom prst="rect">
            <a:avLst/>
          </a:prstGeom>
          <a:solidFill>
            <a:srgbClr val="D9534F"/>
          </a:solidFill>
          <a:ln w="12700">
            <a:solidFill>
              <a:srgbClr val="D9534F"/>
            </a:solidFill>
            <a:prstDash val="solid"/>
          </a:ln>
        </p:spPr>
      </p:sp>
      <p:sp>
        <p:nvSpPr>
          <p:cNvPr id="8" name="Shape 6"/>
          <p:cNvSpPr/>
          <p:nvPr/>
        </p:nvSpPr>
        <p:spPr>
          <a:xfrm>
            <a:off x="1051560" y="3291840"/>
            <a:ext cx="914400" cy="914400"/>
          </a:xfrm>
          <a:prstGeom prst="ellipse">
            <a:avLst/>
          </a:prstGeom>
          <a:solidFill>
            <a:srgbClr val="D9534F"/>
          </a:solidFill>
          <a:ln w="12700">
            <a:solidFill>
              <a:srgbClr val="D9534F"/>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4C77A"/>
                </a:solidFill>
                <a:latin typeface="Calibri" pitchFamily="34" charset="0"/>
                <a:ea typeface="Calibri" pitchFamily="34" charset="-122"/>
                <a:cs typeface="Calibri" pitchFamily="34" charset="-120"/>
              </a:rPr>
              <a:t>BAN THE INTERN</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“Too risky.”</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7B8597"/>
                </a:solidFill>
                <a:latin typeface="Calibri" pitchFamily="34" charset="0"/>
                <a:ea typeface="Calibri" pitchFamily="34" charset="-122"/>
                <a:cs typeface="Calibri" pitchFamily="34" charset="-120"/>
              </a:rPr>
              <a:t>Won't let the intern touch anything that matters.</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Backlog grows. Senior burns out.</a:t>
            </a:r>
            <a:endParaRPr lang="en-US" sz="1300" dirty="0"/>
          </a:p>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Intern learns nothing. Quits.</a:t>
            </a:r>
            <a:endParaRPr lang="en-US" sz="1300" dirty="0"/>
          </a:p>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Team capacity stays flat.</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D9534F"/>
                </a:solidFill>
                <a:latin typeface="Calibri" pitchFamily="34" charset="0"/>
                <a:ea typeface="Calibri" pitchFamily="34" charset="-122"/>
                <a:cs typeface="Calibri" pitchFamily="34" charset="-120"/>
              </a:rPr>
              <a:t>Safety theater. No upside.</a:t>
            </a:r>
            <a:endParaRPr lang="en-US" sz="1200" dirty="0"/>
          </a:p>
        </p:txBody>
      </p:sp>
      <p:sp>
        <p:nvSpPr>
          <p:cNvPr id="15" name="Shape 12"/>
          <p:cNvSpPr/>
          <p:nvPr/>
        </p:nvSpPr>
        <p:spPr>
          <a:xfrm>
            <a:off x="6400800" y="2926080"/>
            <a:ext cx="5349240" cy="3291840"/>
          </a:xfrm>
          <a:prstGeom prst="rect">
            <a:avLst/>
          </a:prstGeom>
          <a:solidFill>
            <a:srgbClr val="1A2D44"/>
          </a:solidFill>
          <a:ln w="12700">
            <a:solidFill>
              <a:srgbClr val="2C3E55"/>
            </a:solidFill>
            <a:prstDash val="solid"/>
          </a:ln>
        </p:spPr>
      </p:sp>
      <p:sp>
        <p:nvSpPr>
          <p:cNvPr id="16" name="Shape 13"/>
          <p:cNvSpPr/>
          <p:nvPr/>
        </p:nvSpPr>
        <p:spPr>
          <a:xfrm>
            <a:off x="6400800" y="2926080"/>
            <a:ext cx="5349240" cy="91440"/>
          </a:xfrm>
          <a:prstGeom prst="rect">
            <a:avLst/>
          </a:prstGeom>
          <a:solidFill>
            <a:srgbClr val="52B788"/>
          </a:solidFill>
          <a:ln w="12700">
            <a:solidFill>
              <a:srgbClr val="52B788"/>
            </a:solidFill>
            <a:prstDash val="solid"/>
          </a:ln>
        </p:spPr>
      </p:sp>
      <p:sp>
        <p:nvSpPr>
          <p:cNvPr id="17" name="Shape 14"/>
          <p:cNvSpPr/>
          <p:nvPr/>
        </p:nvSpPr>
        <p:spPr>
          <a:xfrm>
            <a:off x="6675120" y="3291840"/>
            <a:ext cx="914400" cy="914400"/>
          </a:xfrm>
          <a:prstGeom prst="ellipse">
            <a:avLst/>
          </a:prstGeom>
          <a:solidFill>
            <a:srgbClr val="52B788"/>
          </a:solidFill>
          <a:ln w="12700">
            <a:solidFill>
              <a:srgbClr val="52B788"/>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4C77A"/>
                </a:solidFill>
                <a:latin typeface="Calibri" pitchFamily="34" charset="0"/>
                <a:ea typeface="Calibri" pitchFamily="34" charset="-122"/>
                <a:cs typeface="Calibri" pitchFamily="34" charset="-120"/>
              </a:rPr>
              <a:t>REVIEW THE INTERN</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“Draft it. I'll edit.”</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7B8597"/>
                </a:solidFill>
                <a:latin typeface="Calibri" pitchFamily="34" charset="0"/>
                <a:ea typeface="Calibri" pitchFamily="34" charset="-122"/>
                <a:cs typeface="Calibri" pitchFamily="34" charset="-120"/>
              </a:rPr>
              <a:t>Intern does the first pass. Senior reviews. Work ships.</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Throughput multiplies.</a:t>
            </a:r>
            <a:endParaRPr lang="en-US" sz="1300" dirty="0"/>
          </a:p>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Intern grows quickly.</a:t>
            </a:r>
            <a:endParaRPr lang="en-US" sz="1300" dirty="0"/>
          </a:p>
          <a:p>
            <a:pPr marL="342900" indent="-342900">
              <a:spcAft>
                <a:spcPts val="400"/>
              </a:spcAft>
              <a:buSzPct val="100000"/>
              <a:buChar char="•"/>
            </a:pPr>
            <a:r>
              <a:rPr lang="en-US" sz="1300" dirty="0">
                <a:solidFill>
                  <a:srgbClr val="F5F0E5"/>
                </a:solidFill>
                <a:latin typeface="Calibri" pitchFamily="34" charset="0"/>
                <a:ea typeface="Calibri" pitchFamily="34" charset="-122"/>
                <a:cs typeface="Calibri" pitchFamily="34" charset="-120"/>
              </a:rPr>
              <a:t>Errors caught at the right gate.</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52B788"/>
                </a:solidFill>
                <a:latin typeface="Calibri" pitchFamily="34" charset="0"/>
                <a:ea typeface="Calibri" pitchFamily="34" charset="-122"/>
                <a:cs typeface="Calibri" pitchFamily="34" charset="-120"/>
              </a:rPr>
              <a:t>Same risk. Real upside.</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97"/>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0E5"/>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9A961"/>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0F1620"/>
                </a:solidFill>
                <a:latin typeface="Calibri" pitchFamily="34" charset="0"/>
                <a:ea typeface="Calibri" pitchFamily="34" charset="-122"/>
                <a:cs typeface="Calibri" pitchFamily="34" charset="-120"/>
              </a:rPr>
              <a:t>Build the workflow. Stop waiting for the perfect AI.</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0F1620"/>
                </a:solidFill>
                <a:latin typeface="Calibri" pitchFamily="34" charset="0"/>
                <a:ea typeface="Calibri" pitchFamily="34" charset="-122"/>
                <a:cs typeface="Calibri" pitchFamily="34" charset="-120"/>
              </a:rPr>
              <a:t>The companies winning with AI aren't the ones with the smartest model. They're the ones with the cleanest review loop. Treat AI like every junior you've ever onboarded.</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8000"/>
              </a:srgbClr>
            </a:outerShdw>
          </a:effectLst>
        </p:spPr>
      </p:sp>
      <p:sp>
        <p:nvSpPr>
          <p:cNvPr id="7" name="Shape 5"/>
          <p:cNvSpPr/>
          <p:nvPr/>
        </p:nvSpPr>
        <p:spPr>
          <a:xfrm>
            <a:off x="571500" y="3154680"/>
            <a:ext cx="3520440" cy="73152"/>
          </a:xfrm>
          <a:prstGeom prst="rect">
            <a:avLst/>
          </a:prstGeom>
          <a:solidFill>
            <a:srgbClr val="C9A961"/>
          </a:solidFill>
          <a:ln w="12700">
            <a:solidFill>
              <a:srgbClr val="C9A961"/>
            </a:solidFill>
            <a:prstDash val="solid"/>
          </a:ln>
        </p:spPr>
      </p:sp>
      <p:sp>
        <p:nvSpPr>
          <p:cNvPr id="8" name="Shape 6"/>
          <p:cNvSpPr/>
          <p:nvPr/>
        </p:nvSpPr>
        <p:spPr>
          <a:xfrm>
            <a:off x="891540" y="3520440"/>
            <a:ext cx="685800" cy="685800"/>
          </a:xfrm>
          <a:prstGeom prst="ellipse">
            <a:avLst/>
          </a:prstGeom>
          <a:solidFill>
            <a:srgbClr val="0F1F33"/>
          </a:solidFill>
          <a:ln w="12700">
            <a:solidFill>
              <a:srgbClr val="0F1F33"/>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0F1620"/>
                </a:solidFill>
                <a:latin typeface="Calibri" pitchFamily="34" charset="0"/>
                <a:ea typeface="Calibri" pitchFamily="34" charset="-122"/>
                <a:cs typeface="Calibri" pitchFamily="34" charset="-120"/>
              </a:rPr>
              <a:t>Review every output that matters.</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7B8597"/>
                </a:solidFill>
                <a:latin typeface="Calibri" pitchFamily="34" charset="0"/>
                <a:ea typeface="Calibri" pitchFamily="34" charset="-122"/>
                <a:cs typeface="Calibri" pitchFamily="34" charset="-120"/>
              </a:rPr>
              <a:t>AI drafts; humans approve. The same gate you already run for interns.</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8000"/>
              </a:srgbClr>
            </a:outerShdw>
          </a:effectLst>
        </p:spPr>
      </p:sp>
      <p:sp>
        <p:nvSpPr>
          <p:cNvPr id="13" name="Shape 10"/>
          <p:cNvSpPr/>
          <p:nvPr/>
        </p:nvSpPr>
        <p:spPr>
          <a:xfrm>
            <a:off x="4320540" y="3154680"/>
            <a:ext cx="3520440" cy="73152"/>
          </a:xfrm>
          <a:prstGeom prst="rect">
            <a:avLst/>
          </a:prstGeom>
          <a:solidFill>
            <a:srgbClr val="C9A961"/>
          </a:solidFill>
          <a:ln w="12700">
            <a:solidFill>
              <a:srgbClr val="C9A961"/>
            </a:solidFill>
            <a:prstDash val="solid"/>
          </a:ln>
        </p:spPr>
      </p:sp>
      <p:sp>
        <p:nvSpPr>
          <p:cNvPr id="14" name="Shape 11"/>
          <p:cNvSpPr/>
          <p:nvPr/>
        </p:nvSpPr>
        <p:spPr>
          <a:xfrm>
            <a:off x="4640580" y="3520440"/>
            <a:ext cx="685800" cy="685800"/>
          </a:xfrm>
          <a:prstGeom prst="ellipse">
            <a:avLst/>
          </a:prstGeom>
          <a:solidFill>
            <a:srgbClr val="0F1F33"/>
          </a:solidFill>
          <a:ln w="12700">
            <a:solidFill>
              <a:srgbClr val="0F1F33"/>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0F1620"/>
                </a:solidFill>
                <a:latin typeface="Calibri" pitchFamily="34" charset="0"/>
                <a:ea typeface="Calibri" pitchFamily="34" charset="-122"/>
                <a:cs typeface="Calibri" pitchFamily="34" charset="-120"/>
              </a:rPr>
              <a:t>Scope access to capability.</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7B8597"/>
                </a:solidFill>
                <a:latin typeface="Calibri" pitchFamily="34" charset="0"/>
                <a:ea typeface="Calibri" pitchFamily="34" charset="-122"/>
                <a:cs typeface="Calibri" pitchFamily="34" charset="-120"/>
              </a:rPr>
              <a:t>Interns don't get the keys to the safe. AI doesn't get the production database.</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0F1F33">
                <a:alpha val="8000"/>
              </a:srgbClr>
            </a:outerShdw>
          </a:effectLst>
        </p:spPr>
      </p:sp>
      <p:sp>
        <p:nvSpPr>
          <p:cNvPr id="19" name="Shape 15"/>
          <p:cNvSpPr/>
          <p:nvPr/>
        </p:nvSpPr>
        <p:spPr>
          <a:xfrm>
            <a:off x="8069580" y="3154680"/>
            <a:ext cx="3520440" cy="73152"/>
          </a:xfrm>
          <a:prstGeom prst="rect">
            <a:avLst/>
          </a:prstGeom>
          <a:solidFill>
            <a:srgbClr val="C9A961"/>
          </a:solidFill>
          <a:ln w="12700">
            <a:solidFill>
              <a:srgbClr val="C9A961"/>
            </a:solidFill>
            <a:prstDash val="solid"/>
          </a:ln>
        </p:spPr>
      </p:sp>
      <p:sp>
        <p:nvSpPr>
          <p:cNvPr id="20" name="Shape 16"/>
          <p:cNvSpPr/>
          <p:nvPr/>
        </p:nvSpPr>
        <p:spPr>
          <a:xfrm>
            <a:off x="8389620" y="3520440"/>
            <a:ext cx="685800" cy="685800"/>
          </a:xfrm>
          <a:prstGeom prst="ellipse">
            <a:avLst/>
          </a:prstGeom>
          <a:solidFill>
            <a:srgbClr val="0F1F33"/>
          </a:solidFill>
          <a:ln w="12700">
            <a:solidFill>
              <a:srgbClr val="0F1F33"/>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0F1620"/>
                </a:solidFill>
                <a:latin typeface="Calibri" pitchFamily="34" charset="0"/>
                <a:ea typeface="Calibri" pitchFamily="34" charset="-122"/>
                <a:cs typeface="Calibri" pitchFamily="34" charset="-120"/>
              </a:rPr>
              <a:t>Coach over time.</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7B8597"/>
                </a:solidFill>
                <a:latin typeface="Calibri" pitchFamily="34" charset="0"/>
                <a:ea typeface="Calibri" pitchFamily="34" charset="-122"/>
                <a:cs typeface="Calibri" pitchFamily="34" charset="-120"/>
              </a:rPr>
              <a:t>Better prompts, sharper context, evaluations. The intern that gets feedback gets better.</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B8597"/>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F33"/>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9A961"/>
          </a:solidFill>
          <a:ln w="12700">
            <a:solidFill>
              <a:srgbClr val="C9A961"/>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E4C77A"/>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AI doesn't need to be perfect.</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E4C77A"/>
                </a:solidFill>
                <a:latin typeface="Calibri" pitchFamily="34" charset="0"/>
                <a:ea typeface="Calibri" pitchFamily="34" charset="-122"/>
                <a:cs typeface="Calibri" pitchFamily="34" charset="-120"/>
              </a:rPr>
              <a:t>It needs to be supervised.</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5F0E5"/>
                </a:solidFill>
                <a:latin typeface="Calibri" pitchFamily="34" charset="0"/>
                <a:ea typeface="Calibri" pitchFamily="34" charset="-122"/>
                <a:cs typeface="Calibri" pitchFamily="34" charset="-120"/>
              </a:rPr>
              <a:t>That's exactly what we already do with every new hire.</a:t>
            </a:r>
            <a:endParaRPr lang="en-US" sz="2000" dirty="0"/>
          </a:p>
        </p:txBody>
      </p:sp>
      <p:sp>
        <p:nvSpPr>
          <p:cNvPr id="7" name="Shape 5"/>
          <p:cNvSpPr/>
          <p:nvPr/>
        </p:nvSpPr>
        <p:spPr>
          <a:xfrm>
            <a:off x="571500" y="5029200"/>
            <a:ext cx="3520440" cy="1143000"/>
          </a:xfrm>
          <a:prstGeom prst="rect">
            <a:avLst/>
          </a:prstGeom>
          <a:solidFill>
            <a:srgbClr val="1A2D44"/>
          </a:solidFill>
          <a:ln w="12700">
            <a:solidFill>
              <a:srgbClr val="2C3E55"/>
            </a:solidFill>
            <a:prstDash val="solid"/>
          </a:ln>
        </p:spPr>
      </p:sp>
      <p:sp>
        <p:nvSpPr>
          <p:cNvPr id="8" name="Shape 6"/>
          <p:cNvSpPr/>
          <p:nvPr/>
        </p:nvSpPr>
        <p:spPr>
          <a:xfrm>
            <a:off x="571500" y="5029200"/>
            <a:ext cx="73152" cy="1143000"/>
          </a:xfrm>
          <a:prstGeom prst="rect">
            <a:avLst/>
          </a:prstGeom>
          <a:solidFill>
            <a:srgbClr val="C9A961"/>
          </a:solidFill>
          <a:ln w="12700">
            <a:solidFill>
              <a:srgbClr val="C9A961"/>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C77A"/>
                </a:solidFill>
                <a:latin typeface="Calibri" pitchFamily="34" charset="0"/>
                <a:ea typeface="Calibri" pitchFamily="34" charset="-122"/>
                <a:cs typeface="Calibri" pitchFamily="34" charset="-120"/>
              </a:rPr>
              <a:t>REVIEW</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5F0E5"/>
                </a:solidFill>
                <a:latin typeface="Calibri" pitchFamily="34" charset="0"/>
                <a:ea typeface="Calibri" pitchFamily="34" charset="-122"/>
                <a:cs typeface="Calibri" pitchFamily="34" charset="-120"/>
              </a:rPr>
              <a:t>Every AI output that ships gets a human signoff.</a:t>
            </a:r>
            <a:endParaRPr lang="en-US" sz="1300" dirty="0"/>
          </a:p>
        </p:txBody>
      </p:sp>
      <p:sp>
        <p:nvSpPr>
          <p:cNvPr id="11" name="Shape 9"/>
          <p:cNvSpPr/>
          <p:nvPr/>
        </p:nvSpPr>
        <p:spPr>
          <a:xfrm>
            <a:off x="4320540" y="5029200"/>
            <a:ext cx="3520440" cy="1143000"/>
          </a:xfrm>
          <a:prstGeom prst="rect">
            <a:avLst/>
          </a:prstGeom>
          <a:solidFill>
            <a:srgbClr val="1A2D44"/>
          </a:solidFill>
          <a:ln w="12700">
            <a:solidFill>
              <a:srgbClr val="2C3E55"/>
            </a:solidFill>
            <a:prstDash val="solid"/>
          </a:ln>
        </p:spPr>
      </p:sp>
      <p:sp>
        <p:nvSpPr>
          <p:cNvPr id="12" name="Shape 10"/>
          <p:cNvSpPr/>
          <p:nvPr/>
        </p:nvSpPr>
        <p:spPr>
          <a:xfrm>
            <a:off x="4320540" y="5029200"/>
            <a:ext cx="73152" cy="1143000"/>
          </a:xfrm>
          <a:prstGeom prst="rect">
            <a:avLst/>
          </a:prstGeom>
          <a:solidFill>
            <a:srgbClr val="C9A961"/>
          </a:solidFill>
          <a:ln w="12700">
            <a:solidFill>
              <a:srgbClr val="C9A961"/>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C77A"/>
                </a:solidFill>
                <a:latin typeface="Calibri" pitchFamily="34" charset="0"/>
                <a:ea typeface="Calibri" pitchFamily="34" charset="-122"/>
                <a:cs typeface="Calibri" pitchFamily="34" charset="-120"/>
              </a:rPr>
              <a:t>SCOPE</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5F0E5"/>
                </a:solidFill>
                <a:latin typeface="Calibri" pitchFamily="34" charset="0"/>
                <a:ea typeface="Calibri" pitchFamily="34" charset="-122"/>
                <a:cs typeface="Calibri" pitchFamily="34" charset="-120"/>
              </a:rPr>
              <a:t>Match the access level to the capability level.</a:t>
            </a:r>
            <a:endParaRPr lang="en-US" sz="1300" dirty="0"/>
          </a:p>
        </p:txBody>
      </p:sp>
      <p:sp>
        <p:nvSpPr>
          <p:cNvPr id="15" name="Shape 13"/>
          <p:cNvSpPr/>
          <p:nvPr/>
        </p:nvSpPr>
        <p:spPr>
          <a:xfrm>
            <a:off x="8069580" y="5029200"/>
            <a:ext cx="3520440" cy="1143000"/>
          </a:xfrm>
          <a:prstGeom prst="rect">
            <a:avLst/>
          </a:prstGeom>
          <a:solidFill>
            <a:srgbClr val="1A2D44"/>
          </a:solidFill>
          <a:ln w="12700">
            <a:solidFill>
              <a:srgbClr val="2C3E55"/>
            </a:solidFill>
            <a:prstDash val="solid"/>
          </a:ln>
        </p:spPr>
      </p:sp>
      <p:sp>
        <p:nvSpPr>
          <p:cNvPr id="16" name="Shape 14"/>
          <p:cNvSpPr/>
          <p:nvPr/>
        </p:nvSpPr>
        <p:spPr>
          <a:xfrm>
            <a:off x="8069580" y="5029200"/>
            <a:ext cx="73152" cy="1143000"/>
          </a:xfrm>
          <a:prstGeom prst="rect">
            <a:avLst/>
          </a:prstGeom>
          <a:solidFill>
            <a:srgbClr val="C9A961"/>
          </a:solidFill>
          <a:ln w="12700">
            <a:solidFill>
              <a:srgbClr val="C9A961"/>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C77A"/>
                </a:solidFill>
                <a:latin typeface="Calibri" pitchFamily="34" charset="0"/>
                <a:ea typeface="Calibri" pitchFamily="34" charset="-122"/>
                <a:cs typeface="Calibri" pitchFamily="34" charset="-120"/>
              </a:rPr>
              <a:t>COACH</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5F0E5"/>
                </a:solidFill>
                <a:latin typeface="Calibri" pitchFamily="34" charset="0"/>
                <a:ea typeface="Calibri" pitchFamily="34" charset="-122"/>
                <a:cs typeface="Calibri" pitchFamily="34" charset="-120"/>
              </a:rPr>
              <a:t>Iterate on prompts and context like you would on training.</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E4C77A"/>
                </a:solidFill>
                <a:latin typeface="Calibri" pitchFamily="34" charset="0"/>
                <a:ea typeface="Calibri" pitchFamily="34" charset="-122"/>
                <a:cs typeface="Calibri" pitchFamily="34" charset="-120"/>
              </a:rPr>
              <a:t>You wouldn't fire an intern for needing review. Don't fire AI for it either.</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Is the New Intern.</dc:title>
  <dc:subject>PptxGenJS Presentation</dc:subject>
  <dc:creator>Peter Galloway</dc:creator>
  <cp:lastModifiedBy>Peter Galloway</cp:lastModifiedBy>
  <cp:revision>1</cp:revision>
  <dcterms:created xsi:type="dcterms:W3CDTF">2026-05-24T18:16:39Z</dcterms:created>
  <dcterms:modified xsi:type="dcterms:W3CDTF">2026-05-24T18:16:39Z</dcterms:modified>
</cp:coreProperties>
</file>