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D62828"/>
          </a:solidFill>
          <a:ln w="12700">
            <a:solidFill>
              <a:srgbClr val="D6282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65760" y="0"/>
            <a:ext cx="73152" cy="6858000"/>
          </a:xfrm>
          <a:prstGeom prst="rect">
            <a:avLst/>
          </a:prstGeom>
          <a:solidFill>
            <a:srgbClr val="6C757D"/>
          </a:solidFill>
          <a:ln w="12700">
            <a:solidFill>
              <a:srgbClr val="6C757D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14400" y="132588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F941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ANALOGY ABOUT AI &amp; JOBS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914400" y="1828800"/>
            <a:ext cx="103327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Nail Gun Didn't Kill Carpenters.</a:t>
            </a:r>
            <a:endParaRPr lang="en-US" sz="5400" dirty="0"/>
          </a:p>
        </p:txBody>
      </p:sp>
      <p:sp>
        <p:nvSpPr>
          <p:cNvPr id="6" name="Text 4"/>
          <p:cNvSpPr/>
          <p:nvPr/>
        </p:nvSpPr>
        <p:spPr>
          <a:xfrm>
            <a:off x="914400" y="3108960"/>
            <a:ext cx="96012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dirty="0">
                <a:solidFill>
                  <a:srgbClr val="F1F1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AI throughput won't replace your people — it'll let them build more.</a:t>
            </a:r>
            <a:endParaRPr lang="en-US" sz="2100" dirty="0"/>
          </a:p>
        </p:txBody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692640" y="4572000"/>
            <a:ext cx="1645920" cy="164592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14400" y="59893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1F1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Peter Galloway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6400800" y="5989320"/>
            <a:ext cx="4846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dirty="0">
                <a:solidFill>
                  <a:srgbClr val="F1F1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Internal note  ·  Analogy Catalog</a:t>
            </a:r>
            <a:endParaRPr lang="en-US" sz="1300" dirty="0"/>
          </a:p>
        </p:txBody>
      </p:sp>
      <p:sp>
        <p:nvSpPr>
          <p:cNvPr id="10" name="Oval 9"/>
          <p:cNvSpPr/>
          <p:nvPr/>
        </p:nvSpPr>
        <p:spPr>
          <a:xfrm>
            <a:off x="9921240" y="292608"/>
            <a:ext cx="146304" cy="146304"/>
          </a:xfrm>
          <a:prstGeom prst="ellipse">
            <a:avLst/>
          </a:prstGeom>
          <a:solidFill>
            <a:srgbClr val="B23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149840" y="182880"/>
            <a:ext cx="1874519" cy="384048"/>
          </a:xfrm>
          <a:prstGeom prst="rect">
            <a:avLst/>
          </a:prstGeom>
          <a:noFill/>
        </p:spPr>
        <p:txBody>
          <a:bodyPr wrap="none" tIns="0" bIns="0" lIns="0" rIns="0" anchor="ctr">
            <a:spAutoFit/>
          </a:bodyPr>
          <a:lstStyle/>
          <a:p>
            <a:r>
              <a:rPr sz="1100" b="1">
                <a:solidFill>
                  <a:srgbClr val="FFFFFF"/>
                </a:solidFill>
                <a:latin typeface="Georgia"/>
              </a:rPr>
              <a:t>PETER GALLOWAY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1F1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D62828"/>
          </a:solidFill>
          <a:ln w="12700">
            <a:solidFill>
              <a:srgbClr val="D6282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5029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D628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KEEPS COMING UP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77240" y="91440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“Is AI going to put people out of work?”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777240" y="1737360"/>
            <a:ext cx="10972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fear is replacement. The reality is throughput.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777240" y="2743200"/>
            <a:ext cx="603504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AI rollout meeting hits the same anxious question. Senior leaders worry that automating tasks means automating people.</a:t>
            </a:r>
            <a:endParaRPr lang="en-US" sz="1600" dirty="0"/>
          </a:p>
          <a:p>
            <a:pPr indent="0" marL="0">
              <a:spcAft>
                <a:spcPts val="800"/>
              </a:spcAft>
              <a:buNone/>
            </a:pPr>
            <a:endParaRPr lang="en-US" sz="16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instinct is understandable. It's also the same instinct construction crews had when the nail gun first showed up on the job site.</a:t>
            </a:r>
            <a:endParaRPr lang="en-US" sz="1600" dirty="0"/>
          </a:p>
          <a:p>
            <a:pPr indent="0" marL="0">
              <a:spcAft>
                <a:spcPts val="800"/>
              </a:spcAft>
              <a:buNone/>
            </a:pPr>
            <a:endParaRPr lang="en-US" sz="16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carpenter didn't disappear. The hammer did.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7498080" y="2743200"/>
            <a:ext cx="393192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E0"/>
            </a:solidFill>
            <a:prstDash val="solid"/>
          </a:ln>
          <a:effectLst>
            <a:outerShdw sx="100000" sy="100000" kx="0" ky="0" algn="bl" rotWithShape="0" blurRad="127000" dist="25400" dir="8100000">
              <a:srgbClr val="1A1A1D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7498080" y="2743200"/>
            <a:ext cx="91440" cy="1188720"/>
          </a:xfrm>
          <a:prstGeom prst="rect">
            <a:avLst/>
          </a:prstGeom>
          <a:solidFill>
            <a:srgbClr val="6C757D"/>
          </a:solidFill>
          <a:ln w="12700">
            <a:solidFill>
              <a:srgbClr val="6C757D"/>
            </a:solidFill>
            <a:prstDash val="solid"/>
          </a:ln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0" y="2971800"/>
            <a:ext cx="548640" cy="54864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8458200" y="2880360"/>
            <a:ext cx="2743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$0</a:t>
            </a:r>
            <a:endParaRPr lang="en-US" sz="3000" dirty="0"/>
          </a:p>
        </p:txBody>
      </p:sp>
      <p:sp>
        <p:nvSpPr>
          <p:cNvPr id="11" name="Text 8"/>
          <p:cNvSpPr/>
          <p:nvPr/>
        </p:nvSpPr>
        <p:spPr>
          <a:xfrm>
            <a:off x="8458200" y="3456432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0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 jobs lost when nail guns arrived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7498080" y="4069080"/>
            <a:ext cx="393192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E0"/>
            </a:solidFill>
            <a:prstDash val="solid"/>
          </a:ln>
          <a:effectLst>
            <a:outerShdw sx="100000" sy="100000" kx="0" ky="0" algn="bl" rotWithShape="0" blurRad="127000" dist="25400" dir="8100000">
              <a:srgbClr val="1A1A1D">
                <a:alpha val="10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7498080" y="4069080"/>
            <a:ext cx="91440" cy="1188720"/>
          </a:xfrm>
          <a:prstGeom prst="rect">
            <a:avLst/>
          </a:prstGeom>
          <a:solidFill>
            <a:srgbClr val="D62828"/>
          </a:solidFill>
          <a:ln w="12700">
            <a:solidFill>
              <a:srgbClr val="D62828"/>
            </a:solidFill>
            <a:prstDash val="solid"/>
          </a:ln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4297680"/>
            <a:ext cx="548640" cy="54864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8458200" y="4206240"/>
            <a:ext cx="2743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5×</a:t>
            </a:r>
            <a:endParaRPr lang="en-US" sz="3000" dirty="0"/>
          </a:p>
        </p:txBody>
      </p:sp>
      <p:sp>
        <p:nvSpPr>
          <p:cNvPr id="16" name="Text 12"/>
          <p:cNvSpPr/>
          <p:nvPr/>
        </p:nvSpPr>
        <p:spPr>
          <a:xfrm>
            <a:off x="8458200" y="4782312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0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houses framed in the same week</a:t>
            </a:r>
            <a:endParaRPr lang="en-US" sz="1200" dirty="0"/>
          </a:p>
        </p:txBody>
      </p:sp>
      <p:sp>
        <p:nvSpPr>
          <p:cNvPr id="17" name="Shape 13"/>
          <p:cNvSpPr/>
          <p:nvPr/>
        </p:nvSpPr>
        <p:spPr>
          <a:xfrm>
            <a:off x="7498080" y="5394960"/>
            <a:ext cx="3931920" cy="1188720"/>
          </a:xfrm>
          <a:prstGeom prst="rect">
            <a:avLst/>
          </a:prstGeom>
          <a:solidFill>
            <a:srgbClr val="1A1A1D"/>
          </a:solidFill>
          <a:ln w="12700">
            <a:solidFill>
              <a:srgbClr val="1A1A1D"/>
            </a:solidFill>
            <a:prstDash val="solid"/>
          </a:ln>
          <a:effectLst>
            <a:outerShdw sx="100000" sy="100000" kx="0" ky="0" algn="bl" rotWithShape="0" blurRad="127000" dist="25400" dir="8100000">
              <a:srgbClr val="1A1A1D">
                <a:alpha val="75000"/>
              </a:srgbClr>
            </a:outerShdw>
          </a:effectLst>
        </p:spPr>
      </p:sp>
      <p:sp>
        <p:nvSpPr>
          <p:cNvPr id="18" name="Shape 14"/>
          <p:cNvSpPr/>
          <p:nvPr/>
        </p:nvSpPr>
        <p:spPr>
          <a:xfrm>
            <a:off x="7498080" y="5394960"/>
            <a:ext cx="91440" cy="1188720"/>
          </a:xfrm>
          <a:prstGeom prst="rect">
            <a:avLst/>
          </a:prstGeom>
          <a:solidFill>
            <a:srgbClr val="F94144"/>
          </a:solidFill>
          <a:ln w="12700">
            <a:solidFill>
              <a:srgbClr val="F94144"/>
            </a:solidFill>
            <a:prstDash val="solid"/>
          </a:ln>
        </p:spPr>
      </p:sp>
      <p:pic>
        <p:nvPicPr>
          <p:cNvPr id="1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5623560"/>
            <a:ext cx="548640" cy="548640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8458200" y="5532120"/>
            <a:ext cx="2743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941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↑↑↑</a:t>
            </a:r>
            <a:endParaRPr lang="en-US" sz="3000" dirty="0"/>
          </a:p>
        </p:txBody>
      </p:sp>
      <p:sp>
        <p:nvSpPr>
          <p:cNvPr id="21" name="Text 16"/>
          <p:cNvSpPr/>
          <p:nvPr/>
        </p:nvSpPr>
        <p:spPr>
          <a:xfrm>
            <a:off x="8458200" y="6108192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1F1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demand for carpenters, after</a:t>
            </a:r>
            <a:endParaRPr lang="en-US" sz="1200" dirty="0"/>
          </a:p>
        </p:txBody>
      </p:sp>
      <p:sp>
        <p:nvSpPr>
          <p:cNvPr id="22" name="Text 17"/>
          <p:cNvSpPr/>
          <p:nvPr/>
        </p:nvSpPr>
        <p:spPr>
          <a:xfrm>
            <a:off x="777240" y="6629400"/>
            <a:ext cx="10972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0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2 of 7</a:t>
            </a:r>
            <a:endParaRPr lang="en-US" sz="1000" dirty="0"/>
          </a:p>
        </p:txBody>
      </p:sp>
      <p:sp>
        <p:nvSpPr>
          <p:cNvPr id="23" name="Oval 22"/>
          <p:cNvSpPr/>
          <p:nvPr/>
        </p:nvSpPr>
        <p:spPr>
          <a:xfrm>
            <a:off x="9921240" y="292608"/>
            <a:ext cx="146304" cy="146304"/>
          </a:xfrm>
          <a:prstGeom prst="ellipse">
            <a:avLst/>
          </a:prstGeom>
          <a:solidFill>
            <a:srgbClr val="B23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0149840" y="182880"/>
            <a:ext cx="1874519" cy="384048"/>
          </a:xfrm>
          <a:prstGeom prst="rect">
            <a:avLst/>
          </a:prstGeom>
          <a:noFill/>
        </p:spPr>
        <p:txBody>
          <a:bodyPr wrap="none" tIns="0" bIns="0" lIns="0" rIns="0" anchor="ctr">
            <a:spAutoFit/>
          </a:bodyPr>
          <a:lstStyle/>
          <a:p>
            <a:r>
              <a:rPr sz="1100" b="1">
                <a:solidFill>
                  <a:srgbClr val="0F1116"/>
                </a:solidFill>
                <a:latin typeface="Georgia"/>
              </a:rPr>
              <a:t>PETER GALLOWAY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D62828"/>
          </a:solidFill>
          <a:ln w="12700">
            <a:solidFill>
              <a:srgbClr val="D6282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5486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F941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ANALOGY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77240" y="96012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Eight nails in, the panic was identical.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777240" y="1783080"/>
            <a:ext cx="10972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i="1" dirty="0">
                <a:solidFill>
                  <a:srgbClr val="F941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carpenter stayed. The hammer didn't.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777240" y="2880360"/>
            <a:ext cx="640080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600" dirty="0">
                <a:solidFill>
                  <a:srgbClr val="F1F1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pneumatic nail guns arrived on sites in the 1960s, hammer-swingers thought they were finished. Why pay a crew when one guy could rip through framing five times faster?</a:t>
            </a:r>
            <a:endParaRPr lang="en-US" sz="1600" dirty="0"/>
          </a:p>
          <a:p>
            <a:pPr indent="0" marL="0">
              <a:spcAft>
                <a:spcPts val="800"/>
              </a:spcAft>
              <a:buNone/>
            </a:pPr>
            <a:endParaRPr lang="en-US" sz="16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>
                <a:solidFill>
                  <a:srgbClr val="F1F1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actually happened: framing time collapsed, building costs dropped, demand for new construction surged, and the industry needed MORE carpenters — just ones who could use the new tool.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777240" y="5806440"/>
            <a:ext cx="6400800" cy="868680"/>
          </a:xfrm>
          <a:prstGeom prst="rect">
            <a:avLst/>
          </a:prstGeom>
          <a:solidFill>
            <a:srgbClr val="26262B"/>
          </a:solidFill>
          <a:ln w="12700">
            <a:solidFill>
              <a:srgbClr val="F94144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77240" y="5806440"/>
            <a:ext cx="73152" cy="868680"/>
          </a:xfrm>
          <a:prstGeom prst="rect">
            <a:avLst/>
          </a:prstGeom>
          <a:solidFill>
            <a:srgbClr val="F94144"/>
          </a:solidFill>
          <a:ln w="12700">
            <a:solidFill>
              <a:srgbClr val="F9414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51560" y="5870448"/>
            <a:ext cx="6080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941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world didn't get fewer carpenters. It got a lot more houses.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7589520" y="2880360"/>
            <a:ext cx="3840480" cy="1691640"/>
          </a:xfrm>
          <a:prstGeom prst="rect">
            <a:avLst/>
          </a:prstGeom>
          <a:solidFill>
            <a:srgbClr val="26262B"/>
          </a:solidFill>
          <a:ln w="12700">
            <a:solidFill>
              <a:srgbClr val="34343A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589520" y="2880360"/>
            <a:ext cx="3840480" cy="73152"/>
          </a:xfrm>
          <a:prstGeom prst="rect">
            <a:avLst/>
          </a:prstGeom>
          <a:solidFill>
            <a:srgbClr val="6C757D"/>
          </a:solidFill>
          <a:ln w="12700">
            <a:solidFill>
              <a:srgbClr val="6C757D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863840" y="3154680"/>
            <a:ext cx="731520" cy="731520"/>
          </a:xfrm>
          <a:prstGeom prst="ellipse">
            <a:avLst/>
          </a:prstGeom>
          <a:solidFill>
            <a:srgbClr val="6C757D"/>
          </a:solidFill>
          <a:ln w="12700">
            <a:solidFill>
              <a:srgbClr val="6C757D"/>
            </a:solidFill>
            <a:prstDash val="solid"/>
          </a:ln>
        </p:spPr>
      </p:sp>
      <p:pic>
        <p:nvPicPr>
          <p:cNvPr id="1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973568" y="3264408"/>
            <a:ext cx="512064" cy="512064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8778240" y="320040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500" kern="0" dirty="0">
                <a:solidFill>
                  <a:srgbClr val="F941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HAMMER ERA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8778240" y="352044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house / week</a:t>
            </a:r>
            <a:endParaRPr lang="en-US" sz="2200" dirty="0"/>
          </a:p>
        </p:txBody>
      </p:sp>
      <p:sp>
        <p:nvSpPr>
          <p:cNvPr id="16" name="Text 13"/>
          <p:cNvSpPr/>
          <p:nvPr/>
        </p:nvSpPr>
        <p:spPr>
          <a:xfrm>
            <a:off x="7863840" y="4069080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1F1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carpenter, one hammer, slow framing.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7589520" y="4800600"/>
            <a:ext cx="3840480" cy="1691640"/>
          </a:xfrm>
          <a:prstGeom prst="rect">
            <a:avLst/>
          </a:prstGeom>
          <a:solidFill>
            <a:srgbClr val="26262B"/>
          </a:solidFill>
          <a:ln w="12700">
            <a:solidFill>
              <a:srgbClr val="34343A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7589520" y="4800600"/>
            <a:ext cx="3840480" cy="73152"/>
          </a:xfrm>
          <a:prstGeom prst="rect">
            <a:avLst/>
          </a:prstGeom>
          <a:solidFill>
            <a:srgbClr val="D62828"/>
          </a:solidFill>
          <a:ln w="12700">
            <a:solidFill>
              <a:srgbClr val="D62828"/>
            </a:solidFill>
            <a:prstDash val="solid"/>
          </a:ln>
        </p:spPr>
      </p:sp>
      <p:sp>
        <p:nvSpPr>
          <p:cNvPr id="19" name="Shape 16"/>
          <p:cNvSpPr/>
          <p:nvPr/>
        </p:nvSpPr>
        <p:spPr>
          <a:xfrm>
            <a:off x="7863840" y="5074920"/>
            <a:ext cx="731520" cy="731520"/>
          </a:xfrm>
          <a:prstGeom prst="ellipse">
            <a:avLst/>
          </a:prstGeom>
          <a:solidFill>
            <a:srgbClr val="D62828"/>
          </a:solidFill>
          <a:ln w="12700">
            <a:solidFill>
              <a:srgbClr val="D62828"/>
            </a:solidFill>
            <a:prstDash val="solid"/>
          </a:ln>
        </p:spPr>
      </p:sp>
      <p:pic>
        <p:nvPicPr>
          <p:cNvPr id="2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3568" y="5184648"/>
            <a:ext cx="512064" cy="512064"/>
          </a:xfrm>
          <a:prstGeom prst="rect">
            <a:avLst/>
          </a:prstGeom>
        </p:spPr>
      </p:pic>
      <p:sp>
        <p:nvSpPr>
          <p:cNvPr id="21" name="Text 17"/>
          <p:cNvSpPr/>
          <p:nvPr/>
        </p:nvSpPr>
        <p:spPr>
          <a:xfrm>
            <a:off x="8778240" y="512064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500" kern="0" dirty="0">
                <a:solidFill>
                  <a:srgbClr val="F941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NAIL GUN ERA</a:t>
            </a:r>
            <a:endParaRPr lang="en-US" sz="1200" dirty="0"/>
          </a:p>
        </p:txBody>
      </p:sp>
      <p:sp>
        <p:nvSpPr>
          <p:cNvPr id="22" name="Text 18"/>
          <p:cNvSpPr/>
          <p:nvPr/>
        </p:nvSpPr>
        <p:spPr>
          <a:xfrm>
            <a:off x="8778240" y="54406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houses / week</a:t>
            </a:r>
            <a:endParaRPr lang="en-US" sz="2200" dirty="0"/>
          </a:p>
        </p:txBody>
      </p:sp>
      <p:sp>
        <p:nvSpPr>
          <p:cNvPr id="23" name="Text 19"/>
          <p:cNvSpPr/>
          <p:nvPr/>
        </p:nvSpPr>
        <p:spPr>
          <a:xfrm>
            <a:off x="7863840" y="5989320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1F1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carpenter, new tool, framing in a day.</a:t>
            </a:r>
            <a:endParaRPr lang="en-US" sz="1200" dirty="0"/>
          </a:p>
        </p:txBody>
      </p:sp>
      <p:sp>
        <p:nvSpPr>
          <p:cNvPr id="24" name="Text 20"/>
          <p:cNvSpPr/>
          <p:nvPr/>
        </p:nvSpPr>
        <p:spPr>
          <a:xfrm>
            <a:off x="777240" y="6629400"/>
            <a:ext cx="10972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0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3 of 7</a:t>
            </a:r>
            <a:endParaRPr lang="en-US" sz="1000" dirty="0"/>
          </a:p>
        </p:txBody>
      </p:sp>
      <p:sp>
        <p:nvSpPr>
          <p:cNvPr id="25" name="Oval 24"/>
          <p:cNvSpPr/>
          <p:nvPr/>
        </p:nvSpPr>
        <p:spPr>
          <a:xfrm>
            <a:off x="9921240" y="292608"/>
            <a:ext cx="146304" cy="146304"/>
          </a:xfrm>
          <a:prstGeom prst="ellipse">
            <a:avLst/>
          </a:prstGeom>
          <a:solidFill>
            <a:srgbClr val="B23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149840" y="182880"/>
            <a:ext cx="1874519" cy="384048"/>
          </a:xfrm>
          <a:prstGeom prst="rect">
            <a:avLst/>
          </a:prstGeom>
          <a:noFill/>
        </p:spPr>
        <p:txBody>
          <a:bodyPr wrap="none" tIns="0" bIns="0" lIns="0" rIns="0" anchor="ctr">
            <a:spAutoFit/>
          </a:bodyPr>
          <a:lstStyle/>
          <a:p>
            <a:r>
              <a:rPr sz="1100" b="1">
                <a:solidFill>
                  <a:srgbClr val="FFFFFF"/>
                </a:solidFill>
                <a:latin typeface="Georgia"/>
              </a:rPr>
              <a:t>PETER GALLOWAY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1F1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D62828"/>
          </a:solidFill>
          <a:ln w="12700">
            <a:solidFill>
              <a:srgbClr val="D6282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5029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D628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WRONG QUESTION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77240" y="914400"/>
            <a:ext cx="11155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“How many jobs will AI take?”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777240" y="1783080"/>
            <a:ext cx="11155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said by someone counting hammers, not houses.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777240" y="2880360"/>
            <a:ext cx="60350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That question fixes its gaze on the disappearing tool, not the work that just became possible.</a:t>
            </a:r>
            <a:endParaRPr lang="en-US" sz="1600" dirty="0"/>
          </a:p>
          <a:p>
            <a:pPr indent="0" marL="0">
              <a:spcAft>
                <a:spcPts val="800"/>
              </a:spcAft>
              <a:buNone/>
            </a:pPr>
            <a:endParaRPr lang="en-US" sz="16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real question is: when output multiplies, what new things can my team build that we couldn't justify before?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777240" y="5440680"/>
            <a:ext cx="6035040" cy="960120"/>
          </a:xfrm>
          <a:prstGeom prst="rect">
            <a:avLst/>
          </a:prstGeom>
          <a:solidFill>
            <a:srgbClr val="1A1A1D"/>
          </a:solidFill>
          <a:ln w="12700">
            <a:solidFill>
              <a:srgbClr val="F94144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77240" y="5440680"/>
            <a:ext cx="73152" cy="960120"/>
          </a:xfrm>
          <a:prstGeom prst="rect">
            <a:avLst/>
          </a:prstGeom>
          <a:solidFill>
            <a:srgbClr val="F94144"/>
          </a:solidFill>
          <a:ln w="12700">
            <a:solidFill>
              <a:srgbClr val="F9414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51560" y="5504688"/>
            <a:ext cx="57150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941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 count the tools that go away. Count the buildings that go up.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7589520" y="2880360"/>
            <a:ext cx="384048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E0"/>
            </a:solidFill>
            <a:prstDash val="solid"/>
          </a:ln>
          <a:effectLst>
            <a:outerShdw sx="100000" sy="100000" kx="0" ky="0" algn="bl" rotWithShape="0" blurRad="127000" dist="25400" dir="8100000">
              <a:srgbClr val="1A1A1D">
                <a:alpha val="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7589520" y="2880360"/>
            <a:ext cx="3840480" cy="73152"/>
          </a:xfrm>
          <a:prstGeom prst="rect">
            <a:avLst/>
          </a:prstGeom>
          <a:solidFill>
            <a:srgbClr val="D62828"/>
          </a:solidFill>
          <a:ln w="12700">
            <a:solidFill>
              <a:srgbClr val="D62828"/>
            </a:solidFill>
            <a:prstDash val="solid"/>
          </a:ln>
        </p:spPr>
      </p:sp>
      <p:pic>
        <p:nvPicPr>
          <p:cNvPr id="1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63840" y="3154680"/>
            <a:ext cx="502920" cy="502920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8503920" y="3172968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500" kern="0" dirty="0">
                <a:solidFill>
                  <a:srgbClr val="D628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 THE TOOLS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7863840" y="3749040"/>
            <a:ext cx="3291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You'll see only loss — every old job that AI touches looks endangered.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7589520" y="4709160"/>
            <a:ext cx="384048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E0"/>
            </a:solidFill>
            <a:prstDash val="solid"/>
          </a:ln>
          <a:effectLst>
            <a:outerShdw sx="100000" sy="100000" kx="0" ky="0" algn="bl" rotWithShape="0" blurRad="127000" dist="25400" dir="8100000">
              <a:srgbClr val="1A1A1D">
                <a:alpha val="8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7589520" y="4709160"/>
            <a:ext cx="3840480" cy="73152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pic>
        <p:nvPicPr>
          <p:cNvPr id="1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3840" y="4983480"/>
            <a:ext cx="502920" cy="502920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8503920" y="5001768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500" kern="0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 THE OUTPUT</a:t>
            </a:r>
            <a:endParaRPr lang="en-US" sz="1200" dirty="0"/>
          </a:p>
        </p:txBody>
      </p:sp>
      <p:sp>
        <p:nvSpPr>
          <p:cNvPr id="19" name="Text 15"/>
          <p:cNvSpPr/>
          <p:nvPr/>
        </p:nvSpPr>
        <p:spPr>
          <a:xfrm>
            <a:off x="7863840" y="5577840"/>
            <a:ext cx="3291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You'll see the work that suddenly became affordable, and the people you need to deliver it.</a:t>
            </a:r>
            <a:endParaRPr lang="en-US" sz="1300" dirty="0"/>
          </a:p>
        </p:txBody>
      </p:sp>
      <p:sp>
        <p:nvSpPr>
          <p:cNvPr id="20" name="Text 16"/>
          <p:cNvSpPr/>
          <p:nvPr/>
        </p:nvSpPr>
        <p:spPr>
          <a:xfrm>
            <a:off x="777240" y="6629400"/>
            <a:ext cx="10972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0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4 of 7</a:t>
            </a:r>
            <a:endParaRPr lang="en-US" sz="1000" dirty="0"/>
          </a:p>
        </p:txBody>
      </p:sp>
      <p:sp>
        <p:nvSpPr>
          <p:cNvPr id="21" name="Oval 20"/>
          <p:cNvSpPr/>
          <p:nvPr/>
        </p:nvSpPr>
        <p:spPr>
          <a:xfrm>
            <a:off x="9921240" y="292608"/>
            <a:ext cx="146304" cy="146304"/>
          </a:xfrm>
          <a:prstGeom prst="ellipse">
            <a:avLst/>
          </a:prstGeom>
          <a:solidFill>
            <a:srgbClr val="B23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149840" y="182880"/>
            <a:ext cx="1874519" cy="384048"/>
          </a:xfrm>
          <a:prstGeom prst="rect">
            <a:avLst/>
          </a:prstGeom>
          <a:noFill/>
        </p:spPr>
        <p:txBody>
          <a:bodyPr wrap="none" tIns="0" bIns="0" lIns="0" rIns="0" anchor="ctr">
            <a:spAutoFit/>
          </a:bodyPr>
          <a:lstStyle/>
          <a:p>
            <a:r>
              <a:rPr sz="1100" b="1">
                <a:solidFill>
                  <a:srgbClr val="0F1116"/>
                </a:solidFill>
                <a:latin typeface="Georgia"/>
              </a:rPr>
              <a:t>PETER GALLOWAY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D62828"/>
          </a:solidFill>
          <a:ln w="12700">
            <a:solidFill>
              <a:srgbClr val="D6282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5486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F941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MATH THAT MATTERS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77240" y="96012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crew. Different output.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777240" y="1783080"/>
            <a:ext cx="10972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i="1" dirty="0">
                <a:solidFill>
                  <a:srgbClr val="F941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crew are we trying to be?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777240" y="2926080"/>
            <a:ext cx="5349240" cy="3291840"/>
          </a:xfrm>
          <a:prstGeom prst="rect">
            <a:avLst/>
          </a:prstGeom>
          <a:solidFill>
            <a:srgbClr val="26262B"/>
          </a:solidFill>
          <a:ln w="12700">
            <a:solidFill>
              <a:srgbClr val="34343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77240" y="2926080"/>
            <a:ext cx="5349240" cy="91440"/>
          </a:xfrm>
          <a:prstGeom prst="rect">
            <a:avLst/>
          </a:prstGeom>
          <a:solidFill>
            <a:srgbClr val="F94144"/>
          </a:solidFill>
          <a:ln w="12700">
            <a:solidFill>
              <a:srgbClr val="F94144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51560" y="3291840"/>
            <a:ext cx="914400" cy="914400"/>
          </a:xfrm>
          <a:prstGeom prst="ellipse">
            <a:avLst/>
          </a:prstGeom>
          <a:solidFill>
            <a:srgbClr val="F94144"/>
          </a:solidFill>
          <a:ln w="12700">
            <a:solidFill>
              <a:srgbClr val="F94144"/>
            </a:solidFill>
            <a:prstDash val="solid"/>
          </a:ln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07008" y="3447288"/>
            <a:ext cx="603504" cy="603504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2194560" y="3383280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500" kern="0" dirty="0">
                <a:solidFill>
                  <a:srgbClr val="F941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HAMMER CREW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2194560" y="3703320"/>
            <a:ext cx="3794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+ 0</a:t>
            </a:r>
            <a:endParaRPr lang="en-US" sz="2400" dirty="0"/>
          </a:p>
        </p:txBody>
      </p:sp>
      <p:sp>
        <p:nvSpPr>
          <p:cNvPr id="12" name="Text 9"/>
          <p:cNvSpPr/>
          <p:nvPr/>
        </p:nvSpPr>
        <p:spPr>
          <a:xfrm>
            <a:off x="2194560" y="42062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B70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carpenters, no power tools.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1051560" y="4709160"/>
            <a:ext cx="49834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F1F1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houses framed per year.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F1F1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payroll, slow throughput.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F1F1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Loses bids to the faster crew.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1051560" y="5806440"/>
            <a:ext cx="4983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941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Cheap tools. Cheap output.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6400800" y="2926080"/>
            <a:ext cx="5349240" cy="3291840"/>
          </a:xfrm>
          <a:prstGeom prst="rect">
            <a:avLst/>
          </a:prstGeom>
          <a:solidFill>
            <a:srgbClr val="26262B"/>
          </a:solidFill>
          <a:ln w="12700">
            <a:solidFill>
              <a:srgbClr val="34343A"/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6400800" y="2926080"/>
            <a:ext cx="5349240" cy="91440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17" name="Shape 14"/>
          <p:cNvSpPr/>
          <p:nvPr/>
        </p:nvSpPr>
        <p:spPr>
          <a:xfrm>
            <a:off x="6675120" y="3291840"/>
            <a:ext cx="914400" cy="914400"/>
          </a:xfrm>
          <a:prstGeom prst="ellipse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pic>
        <p:nvPicPr>
          <p:cNvPr id="1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0568" y="3447288"/>
            <a:ext cx="603504" cy="603504"/>
          </a:xfrm>
          <a:prstGeom prst="rect">
            <a:avLst/>
          </a:prstGeom>
        </p:spPr>
      </p:pic>
      <p:sp>
        <p:nvSpPr>
          <p:cNvPr id="19" name="Text 15"/>
          <p:cNvSpPr/>
          <p:nvPr/>
        </p:nvSpPr>
        <p:spPr>
          <a:xfrm>
            <a:off x="7818120" y="3383280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500" kern="0" dirty="0">
                <a:solidFill>
                  <a:srgbClr val="F941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NAIL GUN CREW</a:t>
            </a:r>
            <a:endParaRPr lang="en-US" sz="1300" dirty="0"/>
          </a:p>
        </p:txBody>
      </p:sp>
      <p:sp>
        <p:nvSpPr>
          <p:cNvPr id="20" name="Text 16"/>
          <p:cNvSpPr/>
          <p:nvPr/>
        </p:nvSpPr>
        <p:spPr>
          <a:xfrm>
            <a:off x="7818120" y="3703320"/>
            <a:ext cx="3794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+ AI</a:t>
            </a:r>
            <a:endParaRPr lang="en-US" sz="2400" dirty="0"/>
          </a:p>
        </p:txBody>
      </p:sp>
      <p:sp>
        <p:nvSpPr>
          <p:cNvPr id="21" name="Text 17"/>
          <p:cNvSpPr/>
          <p:nvPr/>
        </p:nvSpPr>
        <p:spPr>
          <a:xfrm>
            <a:off x="7818120" y="42062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B70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10 carpenters, modern tools.</a:t>
            </a:r>
            <a:endParaRPr lang="en-US" sz="1200" dirty="0"/>
          </a:p>
        </p:txBody>
      </p:sp>
      <p:sp>
        <p:nvSpPr>
          <p:cNvPr id="22" name="Text 18"/>
          <p:cNvSpPr/>
          <p:nvPr/>
        </p:nvSpPr>
        <p:spPr>
          <a:xfrm>
            <a:off x="6675120" y="4709160"/>
            <a:ext cx="49834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F1F1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 houses framed per year.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F1F1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payroll, 5× throughput.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F1F1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Wins bids, hires more, grows.</a:t>
            </a:r>
            <a:endParaRPr lang="en-US" sz="1300" dirty="0"/>
          </a:p>
        </p:txBody>
      </p:sp>
      <p:sp>
        <p:nvSpPr>
          <p:cNvPr id="23" name="Text 19"/>
          <p:cNvSpPr/>
          <p:nvPr/>
        </p:nvSpPr>
        <p:spPr>
          <a:xfrm>
            <a:off x="6675120" y="5806440"/>
            <a:ext cx="4983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people. Different scale.</a:t>
            </a:r>
            <a:endParaRPr lang="en-US" sz="1200" dirty="0"/>
          </a:p>
        </p:txBody>
      </p:sp>
      <p:sp>
        <p:nvSpPr>
          <p:cNvPr id="24" name="Text 20"/>
          <p:cNvSpPr/>
          <p:nvPr/>
        </p:nvSpPr>
        <p:spPr>
          <a:xfrm>
            <a:off x="777240" y="6629400"/>
            <a:ext cx="10972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0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5 of 7</a:t>
            </a:r>
            <a:endParaRPr lang="en-US" sz="1000" dirty="0"/>
          </a:p>
        </p:txBody>
      </p:sp>
      <p:sp>
        <p:nvSpPr>
          <p:cNvPr id="25" name="Oval 24"/>
          <p:cNvSpPr/>
          <p:nvPr/>
        </p:nvSpPr>
        <p:spPr>
          <a:xfrm>
            <a:off x="9921240" y="292608"/>
            <a:ext cx="146304" cy="146304"/>
          </a:xfrm>
          <a:prstGeom prst="ellipse">
            <a:avLst/>
          </a:prstGeom>
          <a:solidFill>
            <a:srgbClr val="B23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149840" y="182880"/>
            <a:ext cx="1874519" cy="384048"/>
          </a:xfrm>
          <a:prstGeom prst="rect">
            <a:avLst/>
          </a:prstGeom>
          <a:noFill/>
        </p:spPr>
        <p:txBody>
          <a:bodyPr wrap="none" tIns="0" bIns="0" lIns="0" rIns="0" anchor="ctr">
            <a:spAutoFit/>
          </a:bodyPr>
          <a:lstStyle/>
          <a:p>
            <a:r>
              <a:rPr sz="1100" b="1">
                <a:solidFill>
                  <a:srgbClr val="FFFFFF"/>
                </a:solidFill>
                <a:latin typeface="Georgia"/>
              </a:rPr>
              <a:t>PETER GALLOWAY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1F1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D62828"/>
          </a:solidFill>
          <a:ln w="12700">
            <a:solidFill>
              <a:srgbClr val="D6282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5029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D628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REFRAME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77240" y="914400"/>
            <a:ext cx="11155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Stop counting hammers. Start counting houses.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777240" y="1920240"/>
            <a:ext cx="10607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headcount conversation is the wrong frame. The right frame is the output conversation. AI doesn't make people redundant — it makes the slow way redundant.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71500" y="3154680"/>
            <a:ext cx="3520440" cy="2788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E0"/>
            </a:solidFill>
            <a:prstDash val="solid"/>
          </a:ln>
          <a:effectLst>
            <a:outerShdw sx="100000" sy="100000" kx="0" ky="0" algn="bl" rotWithShape="0" blurRad="127000" dist="25400" dir="8100000">
              <a:srgbClr val="1A1A1D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71500" y="3154680"/>
            <a:ext cx="3520440" cy="73152"/>
          </a:xfrm>
          <a:prstGeom prst="rect">
            <a:avLst/>
          </a:prstGeom>
          <a:solidFill>
            <a:srgbClr val="D62828"/>
          </a:solidFill>
          <a:ln w="12700">
            <a:solidFill>
              <a:srgbClr val="D62828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91540" y="3520440"/>
            <a:ext cx="685800" cy="685800"/>
          </a:xfrm>
          <a:prstGeom prst="ellipse">
            <a:avLst/>
          </a:prstGeom>
          <a:solidFill>
            <a:srgbClr val="1A1A1D"/>
          </a:solidFill>
          <a:ln w="12700">
            <a:solidFill>
              <a:srgbClr val="1A1A1D"/>
            </a:solidFill>
            <a:prstDash val="solid"/>
          </a:ln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9556" y="3648456"/>
            <a:ext cx="429768" cy="429768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845820" y="4434840"/>
            <a:ext cx="2971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 the tools, not just the headcount.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845820" y="5029200"/>
            <a:ext cx="2971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6B70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crew without nail guns loses every bid. Make sure your team has the modern tool.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4320540" y="3154680"/>
            <a:ext cx="3520440" cy="2788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E0"/>
            </a:solidFill>
            <a:prstDash val="solid"/>
          </a:ln>
          <a:effectLst>
            <a:outerShdw sx="100000" sy="100000" kx="0" ky="0" algn="bl" rotWithShape="0" blurRad="127000" dist="25400" dir="8100000">
              <a:srgbClr val="1A1A1D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320540" y="3154680"/>
            <a:ext cx="3520440" cy="73152"/>
          </a:xfrm>
          <a:prstGeom prst="rect">
            <a:avLst/>
          </a:prstGeom>
          <a:solidFill>
            <a:srgbClr val="D62828"/>
          </a:solidFill>
          <a:ln w="12700">
            <a:solidFill>
              <a:srgbClr val="D62828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4640580" y="3520440"/>
            <a:ext cx="685800" cy="685800"/>
          </a:xfrm>
          <a:prstGeom prst="ellipse">
            <a:avLst/>
          </a:prstGeom>
          <a:solidFill>
            <a:srgbClr val="1A1A1D"/>
          </a:solidFill>
          <a:ln w="12700">
            <a:solidFill>
              <a:srgbClr val="1A1A1D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8596" y="3648456"/>
            <a:ext cx="429768" cy="429768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4594860" y="4434840"/>
            <a:ext cx="2971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 output, not effort.</a:t>
            </a:r>
            <a:endParaRPr lang="en-US" sz="1600" dirty="0"/>
          </a:p>
        </p:txBody>
      </p:sp>
      <p:sp>
        <p:nvSpPr>
          <p:cNvPr id="17" name="Text 13"/>
          <p:cNvSpPr/>
          <p:nvPr/>
        </p:nvSpPr>
        <p:spPr>
          <a:xfrm>
            <a:off x="4594860" y="5029200"/>
            <a:ext cx="2971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6B70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“Hours worked” is a hammer-era metric. “What shipped” is the nail-gun metric.</a:t>
            </a:r>
            <a:endParaRPr lang="en-US" sz="1200" dirty="0"/>
          </a:p>
        </p:txBody>
      </p:sp>
      <p:sp>
        <p:nvSpPr>
          <p:cNvPr id="18" name="Shape 14"/>
          <p:cNvSpPr/>
          <p:nvPr/>
        </p:nvSpPr>
        <p:spPr>
          <a:xfrm>
            <a:off x="8069580" y="3154680"/>
            <a:ext cx="3520440" cy="2788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E0"/>
            </a:solidFill>
            <a:prstDash val="solid"/>
          </a:ln>
          <a:effectLst>
            <a:outerShdw sx="100000" sy="100000" kx="0" ky="0" algn="bl" rotWithShape="0" blurRad="127000" dist="25400" dir="8100000">
              <a:srgbClr val="1A1A1D">
                <a:alpha val="8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8069580" y="3154680"/>
            <a:ext cx="3520440" cy="73152"/>
          </a:xfrm>
          <a:prstGeom prst="rect">
            <a:avLst/>
          </a:prstGeom>
          <a:solidFill>
            <a:srgbClr val="D62828"/>
          </a:solidFill>
          <a:ln w="12700">
            <a:solidFill>
              <a:srgbClr val="D62828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8389620" y="3520440"/>
            <a:ext cx="685800" cy="685800"/>
          </a:xfrm>
          <a:prstGeom prst="ellipse">
            <a:avLst/>
          </a:prstGeom>
          <a:solidFill>
            <a:srgbClr val="1A1A1D"/>
          </a:solidFill>
          <a:ln w="12700">
            <a:solidFill>
              <a:srgbClr val="1A1A1D"/>
            </a:solidFill>
            <a:prstDash val="solid"/>
          </a:ln>
        </p:spPr>
      </p:sp>
      <p:pic>
        <p:nvPicPr>
          <p:cNvPr id="2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17636" y="3648456"/>
            <a:ext cx="429768" cy="429768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8343900" y="4434840"/>
            <a:ext cx="2971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Retrain, don't reduce.</a:t>
            </a:r>
            <a:endParaRPr lang="en-US" sz="1600" dirty="0"/>
          </a:p>
        </p:txBody>
      </p:sp>
      <p:sp>
        <p:nvSpPr>
          <p:cNvPr id="23" name="Text 18"/>
          <p:cNvSpPr/>
          <p:nvPr/>
        </p:nvSpPr>
        <p:spPr>
          <a:xfrm>
            <a:off x="8343900" y="5029200"/>
            <a:ext cx="2971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6B70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carpenter who learned the nail gun stayed busy. So will the analyst who learns AI.</a:t>
            </a:r>
            <a:endParaRPr lang="en-US" sz="1200" dirty="0"/>
          </a:p>
        </p:txBody>
      </p:sp>
      <p:sp>
        <p:nvSpPr>
          <p:cNvPr id="24" name="Text 19"/>
          <p:cNvSpPr/>
          <p:nvPr/>
        </p:nvSpPr>
        <p:spPr>
          <a:xfrm>
            <a:off x="777240" y="6629400"/>
            <a:ext cx="10972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0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6 of 7</a:t>
            </a:r>
            <a:endParaRPr lang="en-US" sz="1000" dirty="0"/>
          </a:p>
        </p:txBody>
      </p:sp>
      <p:sp>
        <p:nvSpPr>
          <p:cNvPr id="25" name="Oval 24"/>
          <p:cNvSpPr/>
          <p:nvPr/>
        </p:nvSpPr>
        <p:spPr>
          <a:xfrm>
            <a:off x="9921240" y="292608"/>
            <a:ext cx="146304" cy="146304"/>
          </a:xfrm>
          <a:prstGeom prst="ellipse">
            <a:avLst/>
          </a:prstGeom>
          <a:solidFill>
            <a:srgbClr val="B23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149840" y="182880"/>
            <a:ext cx="1874519" cy="384048"/>
          </a:xfrm>
          <a:prstGeom prst="rect">
            <a:avLst/>
          </a:prstGeom>
          <a:noFill/>
        </p:spPr>
        <p:txBody>
          <a:bodyPr wrap="none" tIns="0" bIns="0" lIns="0" rIns="0" anchor="ctr">
            <a:spAutoFit/>
          </a:bodyPr>
          <a:lstStyle/>
          <a:p>
            <a:r>
              <a:rPr sz="1100" b="1">
                <a:solidFill>
                  <a:srgbClr val="0F1116"/>
                </a:solidFill>
                <a:latin typeface="Georgia"/>
              </a:rPr>
              <a:t>PETER GALLOWAY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D62828"/>
          </a:solidFill>
          <a:ln w="12700">
            <a:solidFill>
              <a:srgbClr val="D6282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91440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F941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TAKEAWAY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914400" y="1508760"/>
            <a:ext cx="10332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hammer disappeared.</a:t>
            </a:r>
            <a:endParaRPr lang="en-US" sz="4600" dirty="0"/>
          </a:p>
        </p:txBody>
      </p:sp>
      <p:sp>
        <p:nvSpPr>
          <p:cNvPr id="5" name="Text 3"/>
          <p:cNvSpPr/>
          <p:nvPr/>
        </p:nvSpPr>
        <p:spPr>
          <a:xfrm>
            <a:off x="914400" y="2514600"/>
            <a:ext cx="10332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600" b="1" dirty="0">
                <a:solidFill>
                  <a:srgbClr val="F941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carpenter didn't.</a:t>
            </a:r>
            <a:endParaRPr lang="en-US" sz="4600" dirty="0"/>
          </a:p>
        </p:txBody>
      </p:sp>
      <p:sp>
        <p:nvSpPr>
          <p:cNvPr id="6" name="Text 4"/>
          <p:cNvSpPr/>
          <p:nvPr/>
        </p:nvSpPr>
        <p:spPr>
          <a:xfrm>
            <a:off x="914400" y="3703320"/>
            <a:ext cx="10332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F1F1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the world got a lot more houses.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571500" y="5029200"/>
            <a:ext cx="3520440" cy="1143000"/>
          </a:xfrm>
          <a:prstGeom prst="rect">
            <a:avLst/>
          </a:prstGeom>
          <a:solidFill>
            <a:srgbClr val="26262B"/>
          </a:solidFill>
          <a:ln w="12700">
            <a:solidFill>
              <a:srgbClr val="34343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71500" y="5029200"/>
            <a:ext cx="73152" cy="1143000"/>
          </a:xfrm>
          <a:prstGeom prst="rect">
            <a:avLst/>
          </a:prstGeom>
          <a:solidFill>
            <a:srgbClr val="D62828"/>
          </a:solidFill>
          <a:ln w="12700">
            <a:solidFill>
              <a:srgbClr val="D6282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45820" y="5166360"/>
            <a:ext cx="3063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F941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REFRAME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845820" y="5532120"/>
            <a:ext cx="3063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F1F1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“who gets cut” to “what gets built.”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320540" y="5029200"/>
            <a:ext cx="3520440" cy="1143000"/>
          </a:xfrm>
          <a:prstGeom prst="rect">
            <a:avLst/>
          </a:prstGeom>
          <a:solidFill>
            <a:srgbClr val="26262B"/>
          </a:solidFill>
          <a:ln w="12700">
            <a:solidFill>
              <a:srgbClr val="34343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320540" y="5029200"/>
            <a:ext cx="73152" cy="1143000"/>
          </a:xfrm>
          <a:prstGeom prst="rect">
            <a:avLst/>
          </a:prstGeom>
          <a:solidFill>
            <a:srgbClr val="D62828"/>
          </a:solidFill>
          <a:ln w="12700">
            <a:solidFill>
              <a:srgbClr val="D6282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94860" y="5166360"/>
            <a:ext cx="3063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F941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RETRAIN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594860" y="5532120"/>
            <a:ext cx="3063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F1F1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 your people on the new tool. Quickly.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8069580" y="5029200"/>
            <a:ext cx="3520440" cy="1143000"/>
          </a:xfrm>
          <a:prstGeom prst="rect">
            <a:avLst/>
          </a:prstGeom>
          <a:solidFill>
            <a:srgbClr val="26262B"/>
          </a:solidFill>
          <a:ln w="12700">
            <a:solidFill>
              <a:srgbClr val="34343A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069580" y="5029200"/>
            <a:ext cx="73152" cy="1143000"/>
          </a:xfrm>
          <a:prstGeom prst="rect">
            <a:avLst/>
          </a:prstGeom>
          <a:solidFill>
            <a:srgbClr val="D62828"/>
          </a:solidFill>
          <a:ln w="12700">
            <a:solidFill>
              <a:srgbClr val="D6282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343900" y="5166360"/>
            <a:ext cx="3063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F941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RESCALE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8343900" y="5532120"/>
            <a:ext cx="3063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F1F1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for more demand, not less headcount.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914400" y="6400800"/>
            <a:ext cx="10332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F941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doesn't replace people. It replaces the slow way they used to work.</a:t>
            </a:r>
            <a:endParaRPr lang="en-US" sz="1400" dirty="0"/>
          </a:p>
        </p:txBody>
      </p:sp>
      <p:sp>
        <p:nvSpPr>
          <p:cNvPr id="20" name="Oval 19"/>
          <p:cNvSpPr/>
          <p:nvPr/>
        </p:nvSpPr>
        <p:spPr>
          <a:xfrm>
            <a:off x="9921240" y="292608"/>
            <a:ext cx="146304" cy="146304"/>
          </a:xfrm>
          <a:prstGeom prst="ellipse">
            <a:avLst/>
          </a:prstGeom>
          <a:solidFill>
            <a:srgbClr val="B23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149840" y="182880"/>
            <a:ext cx="1874519" cy="384048"/>
          </a:xfrm>
          <a:prstGeom prst="rect">
            <a:avLst/>
          </a:prstGeom>
          <a:noFill/>
        </p:spPr>
        <p:txBody>
          <a:bodyPr wrap="none" tIns="0" bIns="0" lIns="0" rIns="0" anchor="ctr">
            <a:spAutoFit/>
          </a:bodyPr>
          <a:lstStyle/>
          <a:p>
            <a:r>
              <a:rPr sz="1100" b="1">
                <a:solidFill>
                  <a:srgbClr val="FFFFFF"/>
                </a:solidFill>
                <a:latin typeface="Georgia"/>
              </a:rPr>
              <a:t>PETER GALLOWAY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Nail Gun Didn't Kill Carpenters.</dc:title>
  <dc:subject>PptxGenJS Presentation</dc:subject>
  <dc:creator>Peter Galloway</dc:creator>
  <cp:lastModifiedBy>Peter Galloway</cp:lastModifiedBy>
  <cp:revision>1</cp:revision>
  <dcterms:created xsi:type="dcterms:W3CDTF">2026-05-24T18:16:39Z</dcterms:created>
  <dcterms:modified xsi:type="dcterms:W3CDTF">2026-05-24T18:16:39Z</dcterms:modified>
</cp:coreProperties>
</file>