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620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E07A1F"/>
          </a:solidFill>
          <a:ln w="12700">
            <a:solidFill>
              <a:srgbClr val="E07A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65760" y="0"/>
            <a:ext cx="73152" cy="6858000"/>
          </a:xfrm>
          <a:prstGeom prst="rect">
            <a:avLst/>
          </a:prstGeom>
          <a:solidFill>
            <a:srgbClr val="4878A6"/>
          </a:solidFill>
          <a:ln w="12700">
            <a:solidFill>
              <a:srgbClr val="4878A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14400" y="132588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F294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ANALOGY ABOUT AI BUDGET MATH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914400" y="1828800"/>
            <a:ext cx="103327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GC Isn't the Cost.</a:t>
            </a:r>
            <a:endParaRPr lang="en-US" sz="6000" dirty="0"/>
          </a:p>
        </p:txBody>
      </p:sp>
      <p:sp>
        <p:nvSpPr>
          <p:cNvPr id="6" name="Text 4"/>
          <p:cNvSpPr/>
          <p:nvPr/>
        </p:nvSpPr>
        <p:spPr>
          <a:xfrm>
            <a:off x="914400" y="3108960"/>
            <a:ext cx="96012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dirty="0">
                <a:solidFill>
                  <a:srgbClr val="F4F6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a $250K AI expert burns $500K in tokens — and why that's the right answer, not the wrong one.</a:t>
            </a:r>
            <a:endParaRPr lang="en-US" sz="2100" dirty="0"/>
          </a:p>
        </p:txBody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692640" y="4572000"/>
            <a:ext cx="1645920" cy="164592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14400" y="59893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4F6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Peter Galloway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6400800" y="5989320"/>
            <a:ext cx="4846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dirty="0">
                <a:solidFill>
                  <a:srgbClr val="F4F6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Internal note  ·  AI rollout budget framing</a:t>
            </a:r>
            <a:endParaRPr lang="en-US" sz="1300" dirty="0"/>
          </a:p>
        </p:txBody>
      </p:sp>
      <p:sp>
        <p:nvSpPr>
          <p:cNvPr id="10" name="Oval 9"/>
          <p:cNvSpPr/>
          <p:nvPr/>
        </p:nvSpPr>
        <p:spPr>
          <a:xfrm>
            <a:off x="9921240" y="292608"/>
            <a:ext cx="146304" cy="146304"/>
          </a:xfrm>
          <a:prstGeom prst="ellipse">
            <a:avLst/>
          </a:prstGeom>
          <a:solidFill>
            <a:srgbClr val="B23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149840" y="182880"/>
            <a:ext cx="1874519" cy="384048"/>
          </a:xfrm>
          <a:prstGeom prst="rect">
            <a:avLst/>
          </a:prstGeom>
          <a:noFill/>
        </p:spPr>
        <p:txBody>
          <a:bodyPr wrap="none" tIns="0" bIns="0" lIns="0" rIns="0" anchor="ctr">
            <a:spAutoFit/>
          </a:bodyPr>
          <a:lstStyle/>
          <a:p>
            <a:r>
              <a:rPr sz="1100" b="1">
                <a:solidFill>
                  <a:srgbClr val="FFFFFF"/>
                </a:solidFill>
                <a:latin typeface="Georgia"/>
              </a:rPr>
              <a:t>PETER GALLOWAY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E07A1F"/>
          </a:solidFill>
          <a:ln w="12700">
            <a:solidFill>
              <a:srgbClr val="E07A1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5029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E07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STICKER SHOCK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77240" y="91440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0F1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line items.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777240" y="1737360"/>
            <a:ext cx="10972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i="1" dirty="0">
                <a:solidFill>
                  <a:srgbClr val="487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very awkward leadership conversation.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777240" y="2743200"/>
            <a:ext cx="603504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600" dirty="0">
                <a:solidFill>
                  <a:srgbClr val="0F1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go to hire an AI cloud expert. Salary lands at $250,000 — fine, that's the market.</a:t>
            </a:r>
            <a:endParaRPr lang="en-US" sz="1600" dirty="0"/>
          </a:p>
          <a:p>
            <a:pPr indent="0" marL="0">
              <a:spcAft>
                <a:spcPts val="800"/>
              </a:spcAft>
              <a:buNone/>
            </a:pPr>
            <a:endParaRPr lang="en-US" sz="16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>
                <a:solidFill>
                  <a:srgbClr val="0F1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Then finance asks what infrastructure they'll need. You model the token spend for the platforms and pipelines they'll build. The number comes back at $500,000.</a:t>
            </a:r>
            <a:endParaRPr lang="en-US" sz="1600" dirty="0"/>
          </a:p>
          <a:p>
            <a:pPr indent="0" marL="0">
              <a:spcAft>
                <a:spcPts val="800"/>
              </a:spcAft>
              <a:buNone/>
            </a:pPr>
            <a:endParaRPr lang="en-US" sz="16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>
                <a:solidFill>
                  <a:srgbClr val="0F1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Now the room goes quiet. "We're paying for this person twice?"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7498080" y="2743200"/>
            <a:ext cx="393192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CE4"/>
            </a:solidFill>
            <a:prstDash val="solid"/>
          </a:ln>
          <a:effectLst>
            <a:outerShdw sx="100000" sy="100000" kx="0" ky="0" algn="bl" rotWithShape="0" blurRad="127000" dist="25400" dir="8100000">
              <a:srgbClr val="162028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7498080" y="2743200"/>
            <a:ext cx="91440" cy="1188720"/>
          </a:xfrm>
          <a:prstGeom prst="rect">
            <a:avLst/>
          </a:prstGeom>
          <a:solidFill>
            <a:srgbClr val="4878A6"/>
          </a:solidFill>
          <a:ln w="12700">
            <a:solidFill>
              <a:srgbClr val="4878A6"/>
            </a:solidFill>
            <a:prstDash val="solid"/>
          </a:ln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0" y="2971800"/>
            <a:ext cx="548640" cy="54864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8458200" y="2880360"/>
            <a:ext cx="2743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$250K</a:t>
            </a:r>
            <a:endParaRPr lang="en-US" sz="3000" dirty="0"/>
          </a:p>
        </p:txBody>
      </p:sp>
      <p:sp>
        <p:nvSpPr>
          <p:cNvPr id="11" name="Text 8"/>
          <p:cNvSpPr/>
          <p:nvPr/>
        </p:nvSpPr>
        <p:spPr>
          <a:xfrm>
            <a:off x="8458200" y="3456432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F79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salary for the AI expert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7498080" y="4069080"/>
            <a:ext cx="393192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CE4"/>
            </a:solidFill>
            <a:prstDash val="solid"/>
          </a:ln>
          <a:effectLst>
            <a:outerShdw sx="100000" sy="100000" kx="0" ky="0" algn="bl" rotWithShape="0" blurRad="127000" dist="25400" dir="8100000">
              <a:srgbClr val="162028">
                <a:alpha val="10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7498080" y="4069080"/>
            <a:ext cx="91440" cy="1188720"/>
          </a:xfrm>
          <a:prstGeom prst="rect">
            <a:avLst/>
          </a:prstGeom>
          <a:solidFill>
            <a:srgbClr val="E07A1F"/>
          </a:solidFill>
          <a:ln w="12700">
            <a:solidFill>
              <a:srgbClr val="E07A1F"/>
            </a:solidFill>
            <a:prstDash val="solid"/>
          </a:ln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4297680"/>
            <a:ext cx="548640" cy="54864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8458200" y="4206240"/>
            <a:ext cx="2743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$500K</a:t>
            </a:r>
            <a:endParaRPr lang="en-US" sz="3000" dirty="0"/>
          </a:p>
        </p:txBody>
      </p:sp>
      <p:sp>
        <p:nvSpPr>
          <p:cNvPr id="16" name="Text 12"/>
          <p:cNvSpPr/>
          <p:nvPr/>
        </p:nvSpPr>
        <p:spPr>
          <a:xfrm>
            <a:off x="8458200" y="4782312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F79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projected tokens for the build</a:t>
            </a:r>
            <a:endParaRPr lang="en-US" sz="1200" dirty="0"/>
          </a:p>
        </p:txBody>
      </p:sp>
      <p:sp>
        <p:nvSpPr>
          <p:cNvPr id="17" name="Shape 13"/>
          <p:cNvSpPr/>
          <p:nvPr/>
        </p:nvSpPr>
        <p:spPr>
          <a:xfrm>
            <a:off x="7498080" y="5394960"/>
            <a:ext cx="3931920" cy="1188720"/>
          </a:xfrm>
          <a:prstGeom prst="rect">
            <a:avLst/>
          </a:prstGeom>
          <a:solidFill>
            <a:srgbClr val="162028"/>
          </a:solidFill>
          <a:ln w="12700">
            <a:solidFill>
              <a:srgbClr val="162028"/>
            </a:solidFill>
            <a:prstDash val="solid"/>
          </a:ln>
        </p:spPr>
      </p:sp>
      <p:sp>
        <p:nvSpPr>
          <p:cNvPr id="18" name="Shape 14"/>
          <p:cNvSpPr/>
          <p:nvPr/>
        </p:nvSpPr>
        <p:spPr>
          <a:xfrm>
            <a:off x="7498080" y="5394960"/>
            <a:ext cx="91440" cy="1188720"/>
          </a:xfrm>
          <a:prstGeom prst="rect">
            <a:avLst/>
          </a:prstGeom>
          <a:solidFill>
            <a:srgbClr val="F29440"/>
          </a:solidFill>
          <a:ln w="12700">
            <a:solidFill>
              <a:srgbClr val="F29440"/>
            </a:solidFill>
            <a:prstDash val="solid"/>
          </a:ln>
        </p:spPr>
      </p:sp>
      <p:pic>
        <p:nvPicPr>
          <p:cNvPr id="1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5623560"/>
            <a:ext cx="548640" cy="548640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8458200" y="5532120"/>
            <a:ext cx="2743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294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$750K</a:t>
            </a:r>
            <a:endParaRPr lang="en-US" sz="3000" dirty="0"/>
          </a:p>
        </p:txBody>
      </p:sp>
      <p:sp>
        <p:nvSpPr>
          <p:cNvPr id="21" name="Text 16"/>
          <p:cNvSpPr/>
          <p:nvPr/>
        </p:nvSpPr>
        <p:spPr>
          <a:xfrm>
            <a:off x="8458200" y="6108192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4F6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year-one cost for ONE person</a:t>
            </a:r>
            <a:endParaRPr lang="en-US" sz="1200" dirty="0"/>
          </a:p>
        </p:txBody>
      </p:sp>
      <p:sp>
        <p:nvSpPr>
          <p:cNvPr id="22" name="Text 17"/>
          <p:cNvSpPr/>
          <p:nvPr/>
        </p:nvSpPr>
        <p:spPr>
          <a:xfrm>
            <a:off x="777240" y="6629400"/>
            <a:ext cx="10972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F79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2 of 7</a:t>
            </a:r>
            <a:endParaRPr lang="en-US" sz="1000" dirty="0"/>
          </a:p>
        </p:txBody>
      </p:sp>
      <p:sp>
        <p:nvSpPr>
          <p:cNvPr id="23" name="Oval 22"/>
          <p:cNvSpPr/>
          <p:nvPr/>
        </p:nvSpPr>
        <p:spPr>
          <a:xfrm>
            <a:off x="9921240" y="292608"/>
            <a:ext cx="146304" cy="146304"/>
          </a:xfrm>
          <a:prstGeom prst="ellipse">
            <a:avLst/>
          </a:prstGeom>
          <a:solidFill>
            <a:srgbClr val="B23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0149840" y="182880"/>
            <a:ext cx="1874519" cy="384048"/>
          </a:xfrm>
          <a:prstGeom prst="rect">
            <a:avLst/>
          </a:prstGeom>
          <a:noFill/>
        </p:spPr>
        <p:txBody>
          <a:bodyPr wrap="none" tIns="0" bIns="0" lIns="0" rIns="0" anchor="ctr">
            <a:spAutoFit/>
          </a:bodyPr>
          <a:lstStyle/>
          <a:p>
            <a:r>
              <a:rPr sz="1100" b="1">
                <a:solidFill>
                  <a:srgbClr val="0F1116"/>
                </a:solidFill>
                <a:latin typeface="Georgia"/>
              </a:rPr>
              <a:t>PETER GALLOWAY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620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E07A1F"/>
          </a:solidFill>
          <a:ln w="12700">
            <a:solidFill>
              <a:srgbClr val="E07A1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5486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F294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ANALOGY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77240" y="96012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It's like hiring a general contractor.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777240" y="1783080"/>
            <a:ext cx="10972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i="1" dirty="0">
                <a:solidFill>
                  <a:srgbClr val="F294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materials always cost more than the GC.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777240" y="2880360"/>
            <a:ext cx="640080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700" dirty="0">
                <a:solidFill>
                  <a:srgbClr val="F4F6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Nobody hires a great GC to save money on GCs. You hire them to build a building — and buildings run on steel, concrete, lumber, drywall, and subcontractors.</a:t>
            </a:r>
            <a:endParaRPr lang="en-US" sz="1700" dirty="0"/>
          </a:p>
          <a:p>
            <a:pPr indent="0" marL="0">
              <a:spcAft>
                <a:spcPts val="800"/>
              </a:spcAft>
              <a:buNone/>
            </a:pPr>
            <a:endParaRPr lang="en-US" sz="17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700" dirty="0">
                <a:solidFill>
                  <a:srgbClr val="F4F6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Those materials ARE the building. They're SUPPOSED to be most of the cost. That's how a project actually gets built.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777240" y="5806440"/>
            <a:ext cx="6400800" cy="868680"/>
          </a:xfrm>
          <a:prstGeom prst="rect">
            <a:avLst/>
          </a:prstGeom>
          <a:solidFill>
            <a:srgbClr val="1F2D3A"/>
          </a:solidFill>
          <a:ln w="12700">
            <a:solidFill>
              <a:srgbClr val="F2944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77240" y="5806440"/>
            <a:ext cx="73152" cy="868680"/>
          </a:xfrm>
          <a:prstGeom prst="rect">
            <a:avLst/>
          </a:prstGeom>
          <a:solidFill>
            <a:srgbClr val="F29440"/>
          </a:solidFill>
          <a:ln w="12700">
            <a:solidFill>
              <a:srgbClr val="F2944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51560" y="5870448"/>
            <a:ext cx="6080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294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GC costs less than the build. That's the whole point.</a:t>
            </a:r>
            <a:endParaRPr lang="en-US" sz="1700" dirty="0"/>
          </a:p>
        </p:txBody>
      </p:sp>
      <p:sp>
        <p:nvSpPr>
          <p:cNvPr id="10" name="Shape 8"/>
          <p:cNvSpPr/>
          <p:nvPr/>
        </p:nvSpPr>
        <p:spPr>
          <a:xfrm>
            <a:off x="7589520" y="2880360"/>
            <a:ext cx="3840480" cy="1691640"/>
          </a:xfrm>
          <a:prstGeom prst="rect">
            <a:avLst/>
          </a:prstGeom>
          <a:solidFill>
            <a:srgbClr val="1F2D3A"/>
          </a:solidFill>
          <a:ln w="12700">
            <a:solidFill>
              <a:srgbClr val="32404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589520" y="2880360"/>
            <a:ext cx="3840480" cy="73152"/>
          </a:xfrm>
          <a:prstGeom prst="rect">
            <a:avLst/>
          </a:prstGeom>
          <a:solidFill>
            <a:srgbClr val="4878A6"/>
          </a:solidFill>
          <a:ln w="12700">
            <a:solidFill>
              <a:srgbClr val="4878A6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863840" y="3154680"/>
            <a:ext cx="731520" cy="731520"/>
          </a:xfrm>
          <a:prstGeom prst="ellipse">
            <a:avLst/>
          </a:prstGeom>
          <a:solidFill>
            <a:srgbClr val="4878A6"/>
          </a:solidFill>
          <a:ln w="12700">
            <a:solidFill>
              <a:srgbClr val="4878A6"/>
            </a:solidFill>
            <a:prstDash val="solid"/>
          </a:ln>
        </p:spPr>
      </p:sp>
      <p:pic>
        <p:nvPicPr>
          <p:cNvPr id="1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973568" y="3264408"/>
            <a:ext cx="512064" cy="512064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8778240" y="320040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500" kern="0" dirty="0">
                <a:solidFill>
                  <a:srgbClr val="F294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GC FEE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8778240" y="352044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$250K</a:t>
            </a:r>
            <a:endParaRPr lang="en-US" sz="2200" dirty="0"/>
          </a:p>
        </p:txBody>
      </p:sp>
      <p:sp>
        <p:nvSpPr>
          <p:cNvPr id="16" name="Text 13"/>
          <p:cNvSpPr/>
          <p:nvPr/>
        </p:nvSpPr>
        <p:spPr>
          <a:xfrm>
            <a:off x="7863840" y="4069080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4F6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Roughly 8–10% of total project cost.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7589520" y="4800600"/>
            <a:ext cx="3840480" cy="1691640"/>
          </a:xfrm>
          <a:prstGeom prst="rect">
            <a:avLst/>
          </a:prstGeom>
          <a:solidFill>
            <a:srgbClr val="1F2D3A"/>
          </a:solidFill>
          <a:ln w="12700">
            <a:solidFill>
              <a:srgbClr val="32404F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7589520" y="4800600"/>
            <a:ext cx="3840480" cy="73152"/>
          </a:xfrm>
          <a:prstGeom prst="rect">
            <a:avLst/>
          </a:prstGeom>
          <a:solidFill>
            <a:srgbClr val="E07A1F"/>
          </a:solidFill>
          <a:ln w="12700">
            <a:solidFill>
              <a:srgbClr val="E07A1F"/>
            </a:solidFill>
            <a:prstDash val="solid"/>
          </a:ln>
        </p:spPr>
      </p:sp>
      <p:sp>
        <p:nvSpPr>
          <p:cNvPr id="19" name="Shape 16"/>
          <p:cNvSpPr/>
          <p:nvPr/>
        </p:nvSpPr>
        <p:spPr>
          <a:xfrm>
            <a:off x="7863840" y="5074920"/>
            <a:ext cx="731520" cy="731520"/>
          </a:xfrm>
          <a:prstGeom prst="ellipse">
            <a:avLst/>
          </a:prstGeom>
          <a:solidFill>
            <a:srgbClr val="E07A1F"/>
          </a:solidFill>
          <a:ln w="12700">
            <a:solidFill>
              <a:srgbClr val="E07A1F"/>
            </a:solidFill>
            <a:prstDash val="solid"/>
          </a:ln>
        </p:spPr>
      </p:sp>
      <p:pic>
        <p:nvPicPr>
          <p:cNvPr id="2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3568" y="5184648"/>
            <a:ext cx="512064" cy="512064"/>
          </a:xfrm>
          <a:prstGeom prst="rect">
            <a:avLst/>
          </a:prstGeom>
        </p:spPr>
      </p:pic>
      <p:sp>
        <p:nvSpPr>
          <p:cNvPr id="21" name="Text 17"/>
          <p:cNvSpPr/>
          <p:nvPr/>
        </p:nvSpPr>
        <p:spPr>
          <a:xfrm>
            <a:off x="8778240" y="512064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500" kern="0" dirty="0">
                <a:solidFill>
                  <a:srgbClr val="F294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MATERIALS + SUBS</a:t>
            </a:r>
            <a:endParaRPr lang="en-US" sz="1200" dirty="0"/>
          </a:p>
        </p:txBody>
      </p:sp>
      <p:sp>
        <p:nvSpPr>
          <p:cNvPr id="22" name="Text 18"/>
          <p:cNvSpPr/>
          <p:nvPr/>
        </p:nvSpPr>
        <p:spPr>
          <a:xfrm>
            <a:off x="8778240" y="54406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$2.5M+</a:t>
            </a:r>
            <a:endParaRPr lang="en-US" sz="2200" dirty="0"/>
          </a:p>
        </p:txBody>
      </p:sp>
      <p:sp>
        <p:nvSpPr>
          <p:cNvPr id="23" name="Text 19"/>
          <p:cNvSpPr/>
          <p:nvPr/>
        </p:nvSpPr>
        <p:spPr>
          <a:xfrm>
            <a:off x="7863840" y="5989320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4F6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actual building. The reason the GC is here.</a:t>
            </a:r>
            <a:endParaRPr lang="en-US" sz="1200" dirty="0"/>
          </a:p>
        </p:txBody>
      </p:sp>
      <p:sp>
        <p:nvSpPr>
          <p:cNvPr id="24" name="Text 20"/>
          <p:cNvSpPr/>
          <p:nvPr/>
        </p:nvSpPr>
        <p:spPr>
          <a:xfrm>
            <a:off x="777240" y="6629400"/>
            <a:ext cx="10972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F79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3 of 7</a:t>
            </a:r>
            <a:endParaRPr lang="en-US" sz="1000" dirty="0"/>
          </a:p>
        </p:txBody>
      </p:sp>
      <p:sp>
        <p:nvSpPr>
          <p:cNvPr id="25" name="Oval 24"/>
          <p:cNvSpPr/>
          <p:nvPr/>
        </p:nvSpPr>
        <p:spPr>
          <a:xfrm>
            <a:off x="9921240" y="292608"/>
            <a:ext cx="146304" cy="146304"/>
          </a:xfrm>
          <a:prstGeom prst="ellipse">
            <a:avLst/>
          </a:prstGeom>
          <a:solidFill>
            <a:srgbClr val="B23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149840" y="182880"/>
            <a:ext cx="1874519" cy="384048"/>
          </a:xfrm>
          <a:prstGeom prst="rect">
            <a:avLst/>
          </a:prstGeom>
          <a:noFill/>
        </p:spPr>
        <p:txBody>
          <a:bodyPr wrap="none" tIns="0" bIns="0" lIns="0" rIns="0" anchor="ctr">
            <a:spAutoFit/>
          </a:bodyPr>
          <a:lstStyle/>
          <a:p>
            <a:r>
              <a:rPr sz="1100" b="1">
                <a:solidFill>
                  <a:srgbClr val="FFFFFF"/>
                </a:solidFill>
                <a:latin typeface="Georgia"/>
              </a:rPr>
              <a:t>PETER GALLOWAY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E07A1F"/>
          </a:solidFill>
          <a:ln w="12700">
            <a:solidFill>
              <a:srgbClr val="E07A1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5029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E07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WRONG QUESTION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77240" y="914400"/>
            <a:ext cx="11155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F1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“Why is the steel bill so high?”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77240" y="1783080"/>
            <a:ext cx="11155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487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said by someone who's never put up a building.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777240" y="2880360"/>
            <a:ext cx="60350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700" dirty="0">
                <a:solidFill>
                  <a:srgbClr val="0F1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Because steel IS the building.</a:t>
            </a:r>
            <a:endParaRPr lang="en-US" sz="1700" dirty="0"/>
          </a:p>
          <a:p>
            <a:pPr indent="0" marL="0">
              <a:spcAft>
                <a:spcPts val="800"/>
              </a:spcAft>
              <a:buNone/>
            </a:pPr>
            <a:endParaRPr lang="en-US" sz="17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700" dirty="0">
                <a:solidFill>
                  <a:srgbClr val="0F1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your GC is using particleboard and 2x4s to keep the materials bill down, you don't have a building anymore. You have a shed with an expensive contractor's name on the permit.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777240" y="5440680"/>
            <a:ext cx="6035040" cy="960120"/>
          </a:xfrm>
          <a:prstGeom prst="rect">
            <a:avLst/>
          </a:prstGeom>
          <a:solidFill>
            <a:srgbClr val="162028"/>
          </a:solidFill>
          <a:ln w="12700">
            <a:solidFill>
              <a:srgbClr val="F2944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77240" y="5440680"/>
            <a:ext cx="73152" cy="960120"/>
          </a:xfrm>
          <a:prstGeom prst="rect">
            <a:avLst/>
          </a:prstGeom>
          <a:solidFill>
            <a:srgbClr val="F29440"/>
          </a:solidFill>
          <a:ln w="12700">
            <a:solidFill>
              <a:srgbClr val="F2944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51560" y="5504688"/>
            <a:ext cx="57150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294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Cutting the materials budget doesn't save money. It changes the building.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7589520" y="2880360"/>
            <a:ext cx="384048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CE4"/>
            </a:solidFill>
            <a:prstDash val="solid"/>
          </a:ln>
          <a:effectLst>
            <a:outerShdw sx="100000" sy="100000" kx="0" ky="0" algn="bl" rotWithShape="0" blurRad="127000" dist="25400" dir="8100000">
              <a:srgbClr val="162028">
                <a:alpha val="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7589520" y="2880360"/>
            <a:ext cx="3840480" cy="73152"/>
          </a:xfrm>
          <a:prstGeom prst="rect">
            <a:avLst/>
          </a:prstGeom>
          <a:solidFill>
            <a:srgbClr val="E07A1F"/>
          </a:solidFill>
          <a:ln w="12700">
            <a:solidFill>
              <a:srgbClr val="E07A1F"/>
            </a:solidFill>
            <a:prstDash val="solid"/>
          </a:ln>
        </p:spPr>
      </p:sp>
      <p:pic>
        <p:nvPicPr>
          <p:cNvPr id="1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63840" y="3154680"/>
            <a:ext cx="502920" cy="502920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8503920" y="3172968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500" kern="0" dirty="0">
                <a:solidFill>
                  <a:srgbClr val="E07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CUT THE MATERIALS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7863840" y="3749040"/>
            <a:ext cx="3291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0F1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get a $250K GC building a shed. Same fee. Wrong building. No payback.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7589520" y="4709160"/>
            <a:ext cx="384048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CE4"/>
            </a:solidFill>
            <a:prstDash val="solid"/>
          </a:ln>
          <a:effectLst>
            <a:outerShdw sx="100000" sy="100000" kx="0" ky="0" algn="bl" rotWithShape="0" blurRad="127000" dist="25400" dir="8100000">
              <a:srgbClr val="162028">
                <a:alpha val="8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7589520" y="4709160"/>
            <a:ext cx="3840480" cy="73152"/>
          </a:xfrm>
          <a:prstGeom prst="rect">
            <a:avLst/>
          </a:prstGeom>
          <a:solidFill>
            <a:srgbClr val="2EA764"/>
          </a:solidFill>
          <a:ln w="12700">
            <a:solidFill>
              <a:srgbClr val="2EA764"/>
            </a:solidFill>
            <a:prstDash val="solid"/>
          </a:ln>
        </p:spPr>
      </p:sp>
      <p:pic>
        <p:nvPicPr>
          <p:cNvPr id="1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3840" y="4983480"/>
            <a:ext cx="502920" cy="502920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8503920" y="5001768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500" kern="0" dirty="0">
                <a:solidFill>
                  <a:srgbClr val="2EA7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 THE MATERIALS</a:t>
            </a:r>
            <a:endParaRPr lang="en-US" sz="1200" dirty="0"/>
          </a:p>
        </p:txBody>
      </p:sp>
      <p:sp>
        <p:nvSpPr>
          <p:cNvPr id="19" name="Text 15"/>
          <p:cNvSpPr/>
          <p:nvPr/>
        </p:nvSpPr>
        <p:spPr>
          <a:xfrm>
            <a:off x="7863840" y="5577840"/>
            <a:ext cx="3291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0F1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GC builds the building you actually need. The asset pays for itself.</a:t>
            </a:r>
            <a:endParaRPr lang="en-US" sz="1300" dirty="0"/>
          </a:p>
        </p:txBody>
      </p:sp>
      <p:sp>
        <p:nvSpPr>
          <p:cNvPr id="20" name="Text 16"/>
          <p:cNvSpPr/>
          <p:nvPr/>
        </p:nvSpPr>
        <p:spPr>
          <a:xfrm>
            <a:off x="777240" y="6629400"/>
            <a:ext cx="10972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F79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4 of 7</a:t>
            </a:r>
            <a:endParaRPr lang="en-US" sz="1000" dirty="0"/>
          </a:p>
        </p:txBody>
      </p:sp>
      <p:sp>
        <p:nvSpPr>
          <p:cNvPr id="21" name="Oval 20"/>
          <p:cNvSpPr/>
          <p:nvPr/>
        </p:nvSpPr>
        <p:spPr>
          <a:xfrm>
            <a:off x="9921240" y="292608"/>
            <a:ext cx="146304" cy="146304"/>
          </a:xfrm>
          <a:prstGeom prst="ellipse">
            <a:avLst/>
          </a:prstGeom>
          <a:solidFill>
            <a:srgbClr val="B23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149840" y="182880"/>
            <a:ext cx="1874519" cy="384048"/>
          </a:xfrm>
          <a:prstGeom prst="rect">
            <a:avLst/>
          </a:prstGeom>
          <a:noFill/>
        </p:spPr>
        <p:txBody>
          <a:bodyPr wrap="none" tIns="0" bIns="0" lIns="0" rIns="0" anchor="ctr">
            <a:spAutoFit/>
          </a:bodyPr>
          <a:lstStyle/>
          <a:p>
            <a:r>
              <a:rPr sz="1100" b="1">
                <a:solidFill>
                  <a:srgbClr val="0F1116"/>
                </a:solidFill>
                <a:latin typeface="Georgia"/>
              </a:rPr>
              <a:t>PETER GALLOWAY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620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E07A1F"/>
          </a:solidFill>
          <a:ln w="12700">
            <a:solidFill>
              <a:srgbClr val="E07A1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5486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F294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MATH THAT MATTERS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77240" y="96012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projects. Same lot.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77240" y="1783080"/>
            <a:ext cx="10972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i="1" dirty="0">
                <a:solidFill>
                  <a:srgbClr val="F294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one are we trying to build?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777240" y="2926080"/>
            <a:ext cx="5349240" cy="3291840"/>
          </a:xfrm>
          <a:prstGeom prst="rect">
            <a:avLst/>
          </a:prstGeom>
          <a:solidFill>
            <a:srgbClr val="1F2D3A"/>
          </a:solidFill>
          <a:ln w="12700">
            <a:solidFill>
              <a:srgbClr val="32404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77240" y="2926080"/>
            <a:ext cx="5349240" cy="91440"/>
          </a:xfrm>
          <a:prstGeom prst="rect">
            <a:avLst/>
          </a:prstGeom>
          <a:solidFill>
            <a:srgbClr val="4878A6"/>
          </a:solidFill>
          <a:ln w="12700">
            <a:solidFill>
              <a:srgbClr val="4878A6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51560" y="3291840"/>
            <a:ext cx="914400" cy="914400"/>
          </a:xfrm>
          <a:prstGeom prst="ellipse">
            <a:avLst/>
          </a:prstGeom>
          <a:solidFill>
            <a:srgbClr val="4878A6"/>
          </a:solidFill>
          <a:ln w="12700">
            <a:solidFill>
              <a:srgbClr val="4878A6"/>
            </a:solidFill>
            <a:prstDash val="solid"/>
          </a:ln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07008" y="3447288"/>
            <a:ext cx="603504" cy="603504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2194560" y="338328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500" kern="0" dirty="0">
                <a:solidFill>
                  <a:srgbClr val="F294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WAREHOUSE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2194560" y="3703320"/>
            <a:ext cx="3291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$50K + $300K</a:t>
            </a:r>
            <a:endParaRPr lang="en-US" sz="2400" dirty="0"/>
          </a:p>
        </p:txBody>
      </p:sp>
      <p:sp>
        <p:nvSpPr>
          <p:cNvPr id="12" name="Text 9"/>
          <p:cNvSpPr/>
          <p:nvPr/>
        </p:nvSpPr>
        <p:spPr>
          <a:xfrm>
            <a:off x="2194560" y="4206240"/>
            <a:ext cx="3886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F79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super + materials = $350K all in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1051560" y="4709160"/>
            <a:ext cx="49834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F4F6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Leases for warehouse-grade rents.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F4F6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Cheap to put up. Cheap returns.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F4F6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Caps out at warehouse use cases.</a:t>
            </a:r>
            <a:endParaRPr lang="en-US" sz="1400" dirty="0"/>
          </a:p>
        </p:txBody>
      </p:sp>
      <p:sp>
        <p:nvSpPr>
          <p:cNvPr id="14" name="Text 11"/>
          <p:cNvSpPr/>
          <p:nvPr/>
        </p:nvSpPr>
        <p:spPr>
          <a:xfrm>
            <a:off x="1051560" y="5806440"/>
            <a:ext cx="4983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487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Cheap build. Cheap building.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6400800" y="2926080"/>
            <a:ext cx="5349240" cy="3291840"/>
          </a:xfrm>
          <a:prstGeom prst="rect">
            <a:avLst/>
          </a:prstGeom>
          <a:solidFill>
            <a:srgbClr val="1F2D3A"/>
          </a:solidFill>
          <a:ln w="12700">
            <a:solidFill>
              <a:srgbClr val="32404F"/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6400800" y="2926080"/>
            <a:ext cx="5349240" cy="91440"/>
          </a:xfrm>
          <a:prstGeom prst="rect">
            <a:avLst/>
          </a:prstGeom>
          <a:solidFill>
            <a:srgbClr val="2EA764"/>
          </a:solidFill>
          <a:ln w="12700">
            <a:solidFill>
              <a:srgbClr val="2EA764"/>
            </a:solidFill>
            <a:prstDash val="solid"/>
          </a:ln>
        </p:spPr>
      </p:sp>
      <p:sp>
        <p:nvSpPr>
          <p:cNvPr id="17" name="Shape 14"/>
          <p:cNvSpPr/>
          <p:nvPr/>
        </p:nvSpPr>
        <p:spPr>
          <a:xfrm>
            <a:off x="6675120" y="3291840"/>
            <a:ext cx="914400" cy="914400"/>
          </a:xfrm>
          <a:prstGeom prst="ellipse">
            <a:avLst/>
          </a:prstGeom>
          <a:solidFill>
            <a:srgbClr val="2EA764"/>
          </a:solidFill>
          <a:ln w="12700">
            <a:solidFill>
              <a:srgbClr val="2EA764"/>
            </a:solidFill>
            <a:prstDash val="solid"/>
          </a:ln>
        </p:spPr>
      </p:sp>
      <p:pic>
        <p:nvPicPr>
          <p:cNvPr id="1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0568" y="3447288"/>
            <a:ext cx="603504" cy="603504"/>
          </a:xfrm>
          <a:prstGeom prst="rect">
            <a:avLst/>
          </a:prstGeom>
        </p:spPr>
      </p:pic>
      <p:sp>
        <p:nvSpPr>
          <p:cNvPr id="19" name="Text 15"/>
          <p:cNvSpPr/>
          <p:nvPr/>
        </p:nvSpPr>
        <p:spPr>
          <a:xfrm>
            <a:off x="7818120" y="338328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500" kern="0" dirty="0">
                <a:solidFill>
                  <a:srgbClr val="F294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OFFICE TOWER</a:t>
            </a:r>
            <a:endParaRPr lang="en-US" sz="1300" dirty="0"/>
          </a:p>
        </p:txBody>
      </p:sp>
      <p:sp>
        <p:nvSpPr>
          <p:cNvPr id="20" name="Text 16"/>
          <p:cNvSpPr/>
          <p:nvPr/>
        </p:nvSpPr>
        <p:spPr>
          <a:xfrm>
            <a:off x="7818120" y="3703320"/>
            <a:ext cx="3291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$250K + $20M</a:t>
            </a:r>
            <a:endParaRPr lang="en-US" sz="2400" dirty="0"/>
          </a:p>
        </p:txBody>
      </p:sp>
      <p:sp>
        <p:nvSpPr>
          <p:cNvPr id="21" name="Text 17"/>
          <p:cNvSpPr/>
          <p:nvPr/>
        </p:nvSpPr>
        <p:spPr>
          <a:xfrm>
            <a:off x="7818120" y="4206240"/>
            <a:ext cx="3886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F79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GC + materials = $20.25M project</a:t>
            </a:r>
            <a:endParaRPr lang="en-US" sz="1200" dirty="0"/>
          </a:p>
        </p:txBody>
      </p:sp>
      <p:sp>
        <p:nvSpPr>
          <p:cNvPr id="22" name="Text 18"/>
          <p:cNvSpPr/>
          <p:nvPr/>
        </p:nvSpPr>
        <p:spPr>
          <a:xfrm>
            <a:off x="6675120" y="4709160"/>
            <a:ext cx="49834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F4F6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Leases at premium office rates.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F4F6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Pays back for decades.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F4F6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asset on the balance sheet.</a:t>
            </a:r>
            <a:endParaRPr lang="en-US" sz="1400" dirty="0"/>
          </a:p>
        </p:txBody>
      </p:sp>
      <p:sp>
        <p:nvSpPr>
          <p:cNvPr id="23" name="Text 19"/>
          <p:cNvSpPr/>
          <p:nvPr/>
        </p:nvSpPr>
        <p:spPr>
          <a:xfrm>
            <a:off x="6675120" y="5806440"/>
            <a:ext cx="4983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2EA76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build. Real returns.</a:t>
            </a:r>
            <a:endParaRPr lang="en-US" sz="1200" dirty="0"/>
          </a:p>
        </p:txBody>
      </p:sp>
      <p:sp>
        <p:nvSpPr>
          <p:cNvPr id="24" name="Text 20"/>
          <p:cNvSpPr/>
          <p:nvPr/>
        </p:nvSpPr>
        <p:spPr>
          <a:xfrm>
            <a:off x="777240" y="6629400"/>
            <a:ext cx="10972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F79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5 of 7</a:t>
            </a:r>
            <a:endParaRPr lang="en-US" sz="1000" dirty="0"/>
          </a:p>
        </p:txBody>
      </p:sp>
      <p:sp>
        <p:nvSpPr>
          <p:cNvPr id="25" name="Oval 24"/>
          <p:cNvSpPr/>
          <p:nvPr/>
        </p:nvSpPr>
        <p:spPr>
          <a:xfrm>
            <a:off x="9921240" y="292608"/>
            <a:ext cx="146304" cy="146304"/>
          </a:xfrm>
          <a:prstGeom prst="ellipse">
            <a:avLst/>
          </a:prstGeom>
          <a:solidFill>
            <a:srgbClr val="B23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149840" y="182880"/>
            <a:ext cx="1874519" cy="384048"/>
          </a:xfrm>
          <a:prstGeom prst="rect">
            <a:avLst/>
          </a:prstGeom>
          <a:noFill/>
        </p:spPr>
        <p:txBody>
          <a:bodyPr wrap="none" tIns="0" bIns="0" lIns="0" rIns="0" anchor="ctr">
            <a:spAutoFit/>
          </a:bodyPr>
          <a:lstStyle/>
          <a:p>
            <a:r>
              <a:rPr sz="1100" b="1">
                <a:solidFill>
                  <a:srgbClr val="FFFFFF"/>
                </a:solidFill>
                <a:latin typeface="Georgia"/>
              </a:rPr>
              <a:t>PETER GALLOWAY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E07A1F"/>
          </a:solidFill>
          <a:ln w="12700">
            <a:solidFill>
              <a:srgbClr val="E07A1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5029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E07A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REFRAME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77240" y="914400"/>
            <a:ext cx="11155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F1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Budget for the build, not just the builder.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777240" y="1920240"/>
            <a:ext cx="10607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F1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you plan the AI rollout budget, the salary is the easy line item. The hard line is the tokens — that's where the actual work happens. Don't be surprised by it. Plan for it.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71500" y="3154680"/>
            <a:ext cx="3520440" cy="2788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CE4"/>
            </a:solidFill>
            <a:prstDash val="solid"/>
          </a:ln>
          <a:effectLst>
            <a:outerShdw sx="100000" sy="100000" kx="0" ky="0" algn="bl" rotWithShape="0" blurRad="127000" dist="25400" dir="8100000">
              <a:srgbClr val="162028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71500" y="3154680"/>
            <a:ext cx="3520440" cy="73152"/>
          </a:xfrm>
          <a:prstGeom prst="rect">
            <a:avLst/>
          </a:prstGeom>
          <a:solidFill>
            <a:srgbClr val="E07A1F"/>
          </a:solidFill>
          <a:ln w="12700">
            <a:solidFill>
              <a:srgbClr val="E07A1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91540" y="3520440"/>
            <a:ext cx="685800" cy="685800"/>
          </a:xfrm>
          <a:prstGeom prst="ellipse">
            <a:avLst/>
          </a:prstGeom>
          <a:solidFill>
            <a:srgbClr val="162028"/>
          </a:solidFill>
          <a:ln w="12700">
            <a:solidFill>
              <a:srgbClr val="162028"/>
            </a:solidFill>
            <a:prstDash val="solid"/>
          </a:ln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9556" y="3648456"/>
            <a:ext cx="429768" cy="429768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845820" y="4434840"/>
            <a:ext cx="2971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 the materials line.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845820" y="5029200"/>
            <a:ext cx="2971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6F79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Tokens aren't overhead — they're the work itself. Build them into the headcount business case from day one.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4320540" y="3154680"/>
            <a:ext cx="3520440" cy="2788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CE4"/>
            </a:solidFill>
            <a:prstDash val="solid"/>
          </a:ln>
          <a:effectLst>
            <a:outerShdw sx="100000" sy="100000" kx="0" ky="0" algn="bl" rotWithShape="0" blurRad="127000" dist="25400" dir="8100000">
              <a:srgbClr val="162028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320540" y="3154680"/>
            <a:ext cx="3520440" cy="73152"/>
          </a:xfrm>
          <a:prstGeom prst="rect">
            <a:avLst/>
          </a:prstGeom>
          <a:solidFill>
            <a:srgbClr val="E07A1F"/>
          </a:solidFill>
          <a:ln w="12700">
            <a:solidFill>
              <a:srgbClr val="E07A1F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4640580" y="3520440"/>
            <a:ext cx="685800" cy="685800"/>
          </a:xfrm>
          <a:prstGeom prst="ellipse">
            <a:avLst/>
          </a:prstGeom>
          <a:solidFill>
            <a:srgbClr val="162028"/>
          </a:solidFill>
          <a:ln w="12700">
            <a:solidFill>
              <a:srgbClr val="162028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8596" y="3648456"/>
            <a:ext cx="429768" cy="429768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4594860" y="4434840"/>
            <a:ext cx="2971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 what got built, not what got used.</a:t>
            </a:r>
            <a:endParaRPr lang="en-US" sz="1600" dirty="0"/>
          </a:p>
        </p:txBody>
      </p:sp>
      <p:sp>
        <p:nvSpPr>
          <p:cNvPr id="17" name="Text 13"/>
          <p:cNvSpPr/>
          <p:nvPr/>
        </p:nvSpPr>
        <p:spPr>
          <a:xfrm>
            <a:off x="4594860" y="5029200"/>
            <a:ext cx="2971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6F79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 ask "how many tokens did they burn?" Ask "what shipped because of them?" Outcomes per dollar of tokens is the real metric.</a:t>
            </a:r>
            <a:endParaRPr lang="en-US" sz="1200" dirty="0"/>
          </a:p>
        </p:txBody>
      </p:sp>
      <p:sp>
        <p:nvSpPr>
          <p:cNvPr id="18" name="Shape 14"/>
          <p:cNvSpPr/>
          <p:nvPr/>
        </p:nvSpPr>
        <p:spPr>
          <a:xfrm>
            <a:off x="8069580" y="3154680"/>
            <a:ext cx="3520440" cy="2788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CE4"/>
            </a:solidFill>
            <a:prstDash val="solid"/>
          </a:ln>
          <a:effectLst>
            <a:outerShdw sx="100000" sy="100000" kx="0" ky="0" algn="bl" rotWithShape="0" blurRad="127000" dist="25400" dir="8100000">
              <a:srgbClr val="162028">
                <a:alpha val="8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8069580" y="3154680"/>
            <a:ext cx="3520440" cy="73152"/>
          </a:xfrm>
          <a:prstGeom prst="rect">
            <a:avLst/>
          </a:prstGeom>
          <a:solidFill>
            <a:srgbClr val="E07A1F"/>
          </a:solidFill>
          <a:ln w="12700">
            <a:solidFill>
              <a:srgbClr val="E07A1F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8389620" y="3520440"/>
            <a:ext cx="685800" cy="685800"/>
          </a:xfrm>
          <a:prstGeom prst="ellipse">
            <a:avLst/>
          </a:prstGeom>
          <a:solidFill>
            <a:srgbClr val="162028"/>
          </a:solidFill>
          <a:ln w="12700">
            <a:solidFill>
              <a:srgbClr val="162028"/>
            </a:solidFill>
            <a:prstDash val="solid"/>
          </a:ln>
        </p:spPr>
      </p:sp>
      <p:pic>
        <p:nvPicPr>
          <p:cNvPr id="2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17636" y="3648456"/>
            <a:ext cx="429768" cy="429768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8343900" y="4434840"/>
            <a:ext cx="2971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A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Hire GCs who can run a real project.</a:t>
            </a:r>
            <a:endParaRPr lang="en-US" sz="1600" dirty="0"/>
          </a:p>
        </p:txBody>
      </p:sp>
      <p:sp>
        <p:nvSpPr>
          <p:cNvPr id="23" name="Text 18"/>
          <p:cNvSpPr/>
          <p:nvPr/>
        </p:nvSpPr>
        <p:spPr>
          <a:xfrm>
            <a:off x="8343900" y="5029200"/>
            <a:ext cx="2971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6F79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$250K expert who can deploy a $5M materials budget delivers a different building than a cheaper hire could. The talent is what makes the spend pay off.</a:t>
            </a:r>
            <a:endParaRPr lang="en-US" sz="1200" dirty="0"/>
          </a:p>
        </p:txBody>
      </p:sp>
      <p:sp>
        <p:nvSpPr>
          <p:cNvPr id="24" name="Text 19"/>
          <p:cNvSpPr/>
          <p:nvPr/>
        </p:nvSpPr>
        <p:spPr>
          <a:xfrm>
            <a:off x="777240" y="6629400"/>
            <a:ext cx="10972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F79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6 of 7</a:t>
            </a:r>
            <a:endParaRPr lang="en-US" sz="1000" dirty="0"/>
          </a:p>
        </p:txBody>
      </p:sp>
      <p:sp>
        <p:nvSpPr>
          <p:cNvPr id="25" name="Oval 24"/>
          <p:cNvSpPr/>
          <p:nvPr/>
        </p:nvSpPr>
        <p:spPr>
          <a:xfrm>
            <a:off x="9921240" y="292608"/>
            <a:ext cx="146304" cy="146304"/>
          </a:xfrm>
          <a:prstGeom prst="ellipse">
            <a:avLst/>
          </a:prstGeom>
          <a:solidFill>
            <a:srgbClr val="B23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149840" y="182880"/>
            <a:ext cx="1874519" cy="384048"/>
          </a:xfrm>
          <a:prstGeom prst="rect">
            <a:avLst/>
          </a:prstGeom>
          <a:noFill/>
        </p:spPr>
        <p:txBody>
          <a:bodyPr wrap="none" tIns="0" bIns="0" lIns="0" rIns="0" anchor="ctr">
            <a:spAutoFit/>
          </a:bodyPr>
          <a:lstStyle/>
          <a:p>
            <a:r>
              <a:rPr sz="1100" b="1">
                <a:solidFill>
                  <a:srgbClr val="0F1116"/>
                </a:solidFill>
                <a:latin typeface="Georgia"/>
              </a:rPr>
              <a:t>PETER GALLOWAY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620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E07A1F"/>
          </a:solidFill>
          <a:ln w="12700">
            <a:solidFill>
              <a:srgbClr val="E07A1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91440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F294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TAKEAWAY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914400" y="1508760"/>
            <a:ext cx="10332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GC costs $250K.</a:t>
            </a:r>
            <a:endParaRPr lang="en-US" sz="5000" dirty="0"/>
          </a:p>
        </p:txBody>
      </p:sp>
      <p:sp>
        <p:nvSpPr>
          <p:cNvPr id="5" name="Text 3"/>
          <p:cNvSpPr/>
          <p:nvPr/>
        </p:nvSpPr>
        <p:spPr>
          <a:xfrm>
            <a:off x="914400" y="2514600"/>
            <a:ext cx="10332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b="1" dirty="0">
                <a:solidFill>
                  <a:srgbClr val="F294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build costs $500K.</a:t>
            </a:r>
            <a:endParaRPr lang="en-US" sz="5000" dirty="0"/>
          </a:p>
        </p:txBody>
      </p:sp>
      <p:sp>
        <p:nvSpPr>
          <p:cNvPr id="6" name="Text 4"/>
          <p:cNvSpPr/>
          <p:nvPr/>
        </p:nvSpPr>
        <p:spPr>
          <a:xfrm>
            <a:off x="914400" y="3657600"/>
            <a:ext cx="10332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F4F6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That's not a budget problem. That's a real building going up.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571500" y="5029200"/>
            <a:ext cx="3520440" cy="1143000"/>
          </a:xfrm>
          <a:prstGeom prst="rect">
            <a:avLst/>
          </a:prstGeom>
          <a:solidFill>
            <a:srgbClr val="1F2D3A"/>
          </a:solidFill>
          <a:ln w="12700">
            <a:solidFill>
              <a:srgbClr val="32404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71500" y="5029200"/>
            <a:ext cx="73152" cy="1143000"/>
          </a:xfrm>
          <a:prstGeom prst="rect">
            <a:avLst/>
          </a:prstGeom>
          <a:solidFill>
            <a:srgbClr val="E07A1F"/>
          </a:solidFill>
          <a:ln w="12700">
            <a:solidFill>
              <a:srgbClr val="E07A1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45820" y="5166360"/>
            <a:ext cx="3063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F294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BUDGET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845820" y="5532120"/>
            <a:ext cx="3063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F4F6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the materials line into every AI headcount case.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320540" y="5029200"/>
            <a:ext cx="3520440" cy="1143000"/>
          </a:xfrm>
          <a:prstGeom prst="rect">
            <a:avLst/>
          </a:prstGeom>
          <a:solidFill>
            <a:srgbClr val="1F2D3A"/>
          </a:solidFill>
          <a:ln w="12700">
            <a:solidFill>
              <a:srgbClr val="32404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320540" y="5029200"/>
            <a:ext cx="73152" cy="1143000"/>
          </a:xfrm>
          <a:prstGeom prst="rect">
            <a:avLst/>
          </a:prstGeom>
          <a:solidFill>
            <a:srgbClr val="E07A1F"/>
          </a:solidFill>
          <a:ln w="12700">
            <a:solidFill>
              <a:srgbClr val="E07A1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94860" y="5166360"/>
            <a:ext cx="3063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F294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594860" y="5532120"/>
            <a:ext cx="3063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F4F6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 of what got built, not cost of what got used.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8069580" y="5029200"/>
            <a:ext cx="3520440" cy="1143000"/>
          </a:xfrm>
          <a:prstGeom prst="rect">
            <a:avLst/>
          </a:prstGeom>
          <a:solidFill>
            <a:srgbClr val="1F2D3A"/>
          </a:solidFill>
          <a:ln w="12700">
            <a:solidFill>
              <a:srgbClr val="32404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069580" y="5029200"/>
            <a:ext cx="73152" cy="1143000"/>
          </a:xfrm>
          <a:prstGeom prst="rect">
            <a:avLst/>
          </a:prstGeom>
          <a:solidFill>
            <a:srgbClr val="E07A1F"/>
          </a:solidFill>
          <a:ln w="12700">
            <a:solidFill>
              <a:srgbClr val="E07A1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343900" y="5166360"/>
            <a:ext cx="3063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F294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REWARD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8343900" y="5532120"/>
            <a:ext cx="3063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F4F6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GCs whose buildings command the highest rents.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914400" y="6400800"/>
            <a:ext cx="10332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F294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 cut the steel, you don't save money — you just don't build the building.</a:t>
            </a:r>
            <a:endParaRPr lang="en-US" sz="1400" dirty="0"/>
          </a:p>
        </p:txBody>
      </p:sp>
      <p:sp>
        <p:nvSpPr>
          <p:cNvPr id="20" name="Oval 19"/>
          <p:cNvSpPr/>
          <p:nvPr/>
        </p:nvSpPr>
        <p:spPr>
          <a:xfrm>
            <a:off x="9921240" y="292608"/>
            <a:ext cx="146304" cy="146304"/>
          </a:xfrm>
          <a:prstGeom prst="ellipse">
            <a:avLst/>
          </a:prstGeom>
          <a:solidFill>
            <a:srgbClr val="B23A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149840" y="182880"/>
            <a:ext cx="1874519" cy="384048"/>
          </a:xfrm>
          <a:prstGeom prst="rect">
            <a:avLst/>
          </a:prstGeom>
          <a:noFill/>
        </p:spPr>
        <p:txBody>
          <a:bodyPr wrap="none" tIns="0" bIns="0" lIns="0" rIns="0" anchor="ctr">
            <a:spAutoFit/>
          </a:bodyPr>
          <a:lstStyle/>
          <a:p>
            <a:r>
              <a:rPr sz="1100" b="1">
                <a:solidFill>
                  <a:srgbClr val="FFFFFF"/>
                </a:solidFill>
                <a:latin typeface="Georgia"/>
              </a:rPr>
              <a:t>PETER GALLOWAY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GC Isn't the Cost</dc:title>
  <dc:subject>PptxGenJS Presentation</dc:subject>
  <dc:creator>Peter Galloway</dc:creator>
  <cp:lastModifiedBy>Peter Galloway</cp:lastModifiedBy>
  <cp:revision>1</cp:revision>
  <dcterms:created xsi:type="dcterms:W3CDTF">2026-05-24T17:41:25Z</dcterms:created>
  <dcterms:modified xsi:type="dcterms:W3CDTF">2026-05-24T17:41:25Z</dcterms:modified>
</cp:coreProperties>
</file>