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0"/>
            <a:ext cx="73152" cy="6858000"/>
          </a:xfrm>
          <a:prstGeom prst="rect">
            <a:avLst/>
          </a:prstGeom>
          <a:solidFill>
            <a:srgbClr val="1F242C"/>
          </a:solidFill>
          <a:ln w="12700">
            <a:solidFill>
              <a:srgbClr val="1F242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3258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ANALOGY ABOUT AI TOKENS &amp; RATE LIMITS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Strand the Drivers.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914400" y="3108960"/>
            <a:ext cx="9601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rate limits and “who used the most?” are the wrong instinct for an AI beta program.</a:t>
            </a:r>
            <a:endParaRPr lang="en-US" sz="21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0" y="4572000"/>
            <a:ext cx="1645920" cy="1645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5989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Galloway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0" y="598932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note  ·  Claude Teams beta debrief</a:t>
            </a:r>
            <a:endParaRPr lang="en-US" sz="1300" dirty="0"/>
          </a:p>
        </p:txBody>
      </p:sp>
      <p:sp>
        <p:nvSpPr>
          <p:cNvPr id="10" name="Oval 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C790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HAPPENED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launched a Claude Teams beta —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77240" y="164592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i="1" dirty="0">
                <a:solidFill>
                  <a:srgbClr val="C790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quietly kept the gas tank locked.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777240" y="2743200"/>
            <a:ext cx="61264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CEO opened up a Claude Teams beta so the team could try it on real work. The administrators kept the rate limits on by default.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first beta user got rolling on a great project. Forty-five minutes in, he hit the wall — and was told to come back in four hours.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didn't learn anything about Claude. We learned about our rate-limit policy.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589520" y="2743200"/>
            <a:ext cx="38404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ED8"/>
            </a:solidFill>
            <a:prstDash val="solid"/>
          </a:ln>
          <a:effectLst>
            <a:outerShdw sx="100000" sy="100000" kx="0" ky="0" algn="bl" rotWithShape="0" blurRad="127000" dist="25400" dir="8100000">
              <a:srgbClr val="0E1116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589520" y="2743200"/>
            <a:ext cx="91440" cy="150876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8120" y="2971800"/>
            <a:ext cx="502920" cy="50292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0" y="292608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MIN</a:t>
            </a:r>
            <a:endParaRPr lang="en-US" sz="3800" dirty="0"/>
          </a:p>
        </p:txBody>
      </p:sp>
      <p:sp>
        <p:nvSpPr>
          <p:cNvPr id="11" name="Text 8"/>
          <p:cNvSpPr/>
          <p:nvPr/>
        </p:nvSpPr>
        <p:spPr>
          <a:xfrm>
            <a:off x="7818120" y="3657600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real project before getting rate limited.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7589520" y="4480560"/>
            <a:ext cx="38404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ED8"/>
            </a:solidFill>
            <a:prstDash val="solid"/>
          </a:ln>
          <a:effectLst>
            <a:outerShdw sx="100000" sy="100000" kx="0" ky="0" algn="bl" rotWithShape="0" blurRad="127000" dist="25400" dir="8100000">
              <a:srgbClr val="0E1116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589520" y="4480560"/>
            <a:ext cx="91440" cy="1508760"/>
          </a:xfrm>
          <a:prstGeom prst="rect">
            <a:avLst/>
          </a:prstGeom>
          <a:solidFill>
            <a:srgbClr val="D94B3A"/>
          </a:solidFill>
          <a:ln w="12700">
            <a:solidFill>
              <a:srgbClr val="D94B3A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120" y="4709160"/>
            <a:ext cx="502920" cy="5029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8458200" y="466344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HOURS</a:t>
            </a:r>
            <a:endParaRPr lang="en-US" sz="3800" dirty="0"/>
          </a:p>
        </p:txBody>
      </p:sp>
      <p:sp>
        <p:nvSpPr>
          <p:cNvPr id="16" name="Text 12"/>
          <p:cNvSpPr/>
          <p:nvPr/>
        </p:nvSpPr>
        <p:spPr>
          <a:xfrm>
            <a:off x="7818120" y="5394960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told to wait before he could keep working.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77724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 of 7</a:t>
            </a:r>
            <a:endParaRPr lang="en-US" sz="1000" dirty="0"/>
          </a:p>
        </p:txBody>
      </p:sp>
      <p:sp>
        <p:nvSpPr>
          <p:cNvPr id="18" name="Oval 17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ANALOGY  ·  PART 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cabs. Three dollars of gas.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Stranded on the highway in ten minutes.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7665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7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Imagine you're piloting a new cab service. You roll out eight cars, hand the keys to eight new drivers, and send them out into the city — each with three dollars of gas.</a:t>
            </a:r>
            <a:endParaRPr lang="en-US" sz="1700" dirty="0"/>
          </a:p>
          <a:p>
            <a:pPr indent="0" marL="0">
              <a:spcAft>
                <a:spcPts val="800"/>
              </a:spcAft>
              <a:buNone/>
            </a:pPr>
            <a:endParaRPr lang="en-US" sz="17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7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 minutes later they're stranded on the shoulder of the highway, waiting four hours for a fuel truck.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777240" y="5440680"/>
            <a:ext cx="6766560" cy="960120"/>
          </a:xfrm>
          <a:prstGeom prst="rect">
            <a:avLst/>
          </a:prstGeom>
          <a:solidFill>
            <a:srgbClr val="1F242C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440680"/>
            <a:ext cx="73152" cy="96012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532120"/>
            <a:ext cx="6446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didn't test cab service. You tested your gas policy.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7955280" y="2880360"/>
            <a:ext cx="3657600" cy="1554480"/>
          </a:xfrm>
          <a:prstGeom prst="rect">
            <a:avLst/>
          </a:prstGeom>
          <a:solidFill>
            <a:srgbClr val="1F242C"/>
          </a:solidFill>
          <a:ln w="12700">
            <a:solidFill>
              <a:srgbClr val="262B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955280" y="2880360"/>
            <a:ext cx="3657600" cy="73152"/>
          </a:xfrm>
          <a:prstGeom prst="rect">
            <a:avLst/>
          </a:prstGeom>
          <a:solidFill>
            <a:srgbClr val="2EB872"/>
          </a:solidFill>
          <a:ln w="12700">
            <a:solidFill>
              <a:srgbClr val="2EB872"/>
            </a:solidFill>
            <a:prstDash val="solid"/>
          </a:ln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3154680"/>
            <a:ext cx="457200" cy="45720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778240" y="3172968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B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SAID WE'D TEST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8229600" y="37490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the team use Claude on real work? Is it useful? Does it speed things up?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955280" y="4617720"/>
            <a:ext cx="3657600" cy="1554480"/>
          </a:xfrm>
          <a:prstGeom prst="rect">
            <a:avLst/>
          </a:prstGeom>
          <a:solidFill>
            <a:srgbClr val="1F242C"/>
          </a:solidFill>
          <a:ln w="12700">
            <a:solidFill>
              <a:srgbClr val="262B33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7955280" y="4617720"/>
            <a:ext cx="3657600" cy="73152"/>
          </a:xfrm>
          <a:prstGeom prst="rect">
            <a:avLst/>
          </a:prstGeom>
          <a:solidFill>
            <a:srgbClr val="D94B3A"/>
          </a:solidFill>
          <a:ln w="12700">
            <a:solidFill>
              <a:srgbClr val="D94B3A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4892040"/>
            <a:ext cx="457200" cy="45720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8778240" y="4910328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4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ACTUALLY MEASURED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8229600" y="548640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fast a curious user hits the rate limit, then disengages waiting four hours.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7724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 of 7</a:t>
            </a:r>
            <a:endParaRPr lang="en-US" sz="1000" dirty="0"/>
          </a:p>
        </p:txBody>
      </p:sp>
      <p:sp>
        <p:nvSpPr>
          <p:cNvPr id="21" name="Oval 20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C790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PIVOT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we unlocked it.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77240" y="173736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C790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a new question showed up.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77240" y="2880360"/>
            <a:ext cx="53492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ED8"/>
            </a:solidFill>
            <a:prstDash val="solid"/>
          </a:ln>
          <a:effectLst>
            <a:outerShdw sx="100000" sy="100000" kx="0" ky="0" algn="bl" rotWithShape="0" blurRad="127000" dist="25400" dir="8100000">
              <a:srgbClr val="0E1116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77240" y="2880360"/>
            <a:ext cx="5349240" cy="73152"/>
          </a:xfrm>
          <a:prstGeom prst="rect">
            <a:avLst/>
          </a:prstGeom>
          <a:solidFill>
            <a:srgbClr val="D94B3A"/>
          </a:solidFill>
          <a:ln w="12700">
            <a:solidFill>
              <a:srgbClr val="D94B3A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3154680"/>
            <a:ext cx="548640" cy="5486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91640" y="317296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D94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005840" y="3840480"/>
            <a:ext cx="4892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“Why can't I use it?”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1005840" y="4526280"/>
            <a:ext cx="48920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hit walls on real work. Beta testers disengaged. Nobody could meaningfully evaluate the tool because nobody could meaningfully use the tool.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6400800" y="2880360"/>
            <a:ext cx="53492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ED8"/>
            </a:solidFill>
            <a:prstDash val="solid"/>
          </a:ln>
          <a:effectLst>
            <a:outerShdw sx="100000" sy="100000" kx="0" ky="0" algn="bl" rotWithShape="0" blurRad="127000" dist="25400" dir="8100000">
              <a:srgbClr val="0E1116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400800" y="2880360"/>
            <a:ext cx="5349240" cy="73152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3154680"/>
            <a:ext cx="548640" cy="5486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315200" y="317296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C790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6629400" y="3840480"/>
            <a:ext cx="4892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“Who's using the most?”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6629400" y="4526280"/>
            <a:ext cx="48920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soon as the cap came off, admins started asking who was burning the most tokens — with a worried tone, not a celebratory one.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77724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of 7</a:t>
            </a:r>
            <a:endParaRPr lang="en-US" sz="1000" dirty="0"/>
          </a:p>
        </p:txBody>
      </p:sp>
      <p:sp>
        <p:nvSpPr>
          <p:cNvPr id="19" name="Oval 18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ANALOGY  ·  PART 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drivers. Same week.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one are we mad at?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77240" y="2926080"/>
            <a:ext cx="5349240" cy="3108960"/>
          </a:xfrm>
          <a:prstGeom prst="rect">
            <a:avLst/>
          </a:prstGeom>
          <a:solidFill>
            <a:srgbClr val="1F242C"/>
          </a:solidFill>
          <a:ln w="12700">
            <a:solidFill>
              <a:srgbClr val="262B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926080"/>
            <a:ext cx="5349240" cy="91440"/>
          </a:xfrm>
          <a:prstGeom prst="rect">
            <a:avLst/>
          </a:prstGeom>
          <a:solidFill>
            <a:srgbClr val="2EB872"/>
          </a:solidFill>
          <a:ln w="12700">
            <a:solidFill>
              <a:srgbClr val="2EB87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1560" y="3291840"/>
            <a:ext cx="914400" cy="914400"/>
          </a:xfrm>
          <a:prstGeom prst="ellipse">
            <a:avLst/>
          </a:prstGeom>
          <a:solidFill>
            <a:srgbClr val="2EB872"/>
          </a:solidFill>
          <a:ln w="12700">
            <a:solidFill>
              <a:srgbClr val="2EB872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008" y="3447288"/>
            <a:ext cx="603504" cy="60350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194560" y="33832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2EB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 A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194560" y="370332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 in gas.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1051560" y="4480560"/>
            <a:ext cx="4983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Picked up fares from dawn to dark.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every shift on the schedule.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Took the long airport runs nobody wanted.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051560" y="566928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EB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fuel bill on the team.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6400800" y="2926080"/>
            <a:ext cx="5349240" cy="3108960"/>
          </a:xfrm>
          <a:prstGeom prst="rect">
            <a:avLst/>
          </a:prstGeom>
          <a:solidFill>
            <a:srgbClr val="1F242C"/>
          </a:solidFill>
          <a:ln w="12700">
            <a:solidFill>
              <a:srgbClr val="262B33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400800" y="2926080"/>
            <a:ext cx="5349240" cy="91440"/>
          </a:xfrm>
          <a:prstGeom prst="rect">
            <a:avLst/>
          </a:prstGeom>
          <a:solidFill>
            <a:srgbClr val="D94B3A"/>
          </a:solidFill>
          <a:ln w="12700">
            <a:solidFill>
              <a:srgbClr val="D94B3A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675120" y="3291840"/>
            <a:ext cx="914400" cy="914400"/>
          </a:xfrm>
          <a:prstGeom prst="ellipse">
            <a:avLst/>
          </a:prstGeom>
          <a:solidFill>
            <a:srgbClr val="D94B3A"/>
          </a:solidFill>
          <a:ln w="12700">
            <a:solidFill>
              <a:srgbClr val="D94B3A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568" y="3447288"/>
            <a:ext cx="603504" cy="60350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818120" y="33832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D94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 B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7818120" y="370332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 in gas.</a:t>
            </a:r>
            <a:endParaRPr lang="en-US" sz="2600" dirty="0"/>
          </a:p>
        </p:txBody>
      </p:sp>
      <p:sp>
        <p:nvSpPr>
          <p:cNvPr id="20" name="Text 16"/>
          <p:cNvSpPr/>
          <p:nvPr/>
        </p:nvSpPr>
        <p:spPr>
          <a:xfrm>
            <a:off x="6675120" y="4480560"/>
            <a:ext cx="4983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Parked under the bridge most of the day.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Texted friends. Didn't accept fares.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Drove home. Did it again tomorrow.</a:t>
            </a:r>
            <a:endParaRPr lang="en-US" sz="1400" dirty="0"/>
          </a:p>
        </p:txBody>
      </p:sp>
      <p:sp>
        <p:nvSpPr>
          <p:cNvPr id="21" name="Text 17"/>
          <p:cNvSpPr/>
          <p:nvPr/>
        </p:nvSpPr>
        <p:spPr>
          <a:xfrm>
            <a:off x="6675120" y="566928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4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Lowest fuel bill on the team.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77724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 of 7</a:t>
            </a:r>
            <a:endParaRPr lang="en-US" sz="1000" dirty="0"/>
          </a:p>
        </p:txBody>
      </p:sp>
      <p:sp>
        <p:nvSpPr>
          <p:cNvPr id="23" name="Oval 22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C790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REFRAME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 usage. Verify value.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77240" y="187452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token use isn't a problem to police — it's a signal that someone is doing real work. Our job is to verify the work, not to throttle the user.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571500" y="3154680"/>
            <a:ext cx="35204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ED8"/>
            </a:solidFill>
            <a:prstDash val="solid"/>
          </a:ln>
          <a:effectLst>
            <a:outerShdw sx="100000" sy="100000" kx="0" ky="0" algn="bl" rotWithShape="0" blurRad="127000" dist="25400" dir="8100000">
              <a:srgbClr val="0E1116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1500" y="3154680"/>
            <a:ext cx="3520440" cy="73152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91540" y="3520440"/>
            <a:ext cx="685800" cy="685800"/>
          </a:xfrm>
          <a:prstGeom prst="ellipse">
            <a:avLst/>
          </a:prstGeom>
          <a:solidFill>
            <a:srgbClr val="0E1116"/>
          </a:solidFill>
          <a:ln w="12700">
            <a:solidFill>
              <a:srgbClr val="0E1116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9556" y="3648456"/>
            <a:ext cx="429768" cy="4297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" y="438912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usage, not savings.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45820" y="4983480"/>
            <a:ext cx="2971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users are typically the most engaged users. Treat high token counts as a leading indicator of adoption, not waste.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320540" y="3154680"/>
            <a:ext cx="35204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ED8"/>
            </a:solidFill>
            <a:prstDash val="solid"/>
          </a:ln>
          <a:effectLst>
            <a:outerShdw sx="100000" sy="100000" kx="0" ky="0" algn="bl" rotWithShape="0" blurRad="127000" dist="25400" dir="8100000">
              <a:srgbClr val="0E1116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20540" y="3154680"/>
            <a:ext cx="3520440" cy="73152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640580" y="3520440"/>
            <a:ext cx="685800" cy="685800"/>
          </a:xfrm>
          <a:prstGeom prst="ellipse">
            <a:avLst/>
          </a:prstGeom>
          <a:solidFill>
            <a:srgbClr val="0E1116"/>
          </a:solidFill>
          <a:ln w="12700">
            <a:solidFill>
              <a:srgbClr val="0E1116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596" y="3648456"/>
            <a:ext cx="429768" cy="42976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594860" y="438912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value, not volume.</a:t>
            </a:r>
            <a:endParaRPr lang="en-US" sz="1700" dirty="0"/>
          </a:p>
        </p:txBody>
      </p:sp>
      <p:sp>
        <p:nvSpPr>
          <p:cNvPr id="17" name="Text 13"/>
          <p:cNvSpPr/>
          <p:nvPr/>
        </p:nvSpPr>
        <p:spPr>
          <a:xfrm>
            <a:off x="4594860" y="4983480"/>
            <a:ext cx="2971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outputs. Ask what shipped because of it. The right question isn't “who used the most?” — it's “what did they get done?”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8069580" y="3154680"/>
            <a:ext cx="35204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ED8"/>
            </a:solidFill>
            <a:prstDash val="solid"/>
          </a:ln>
          <a:effectLst>
            <a:outerShdw sx="100000" sy="100000" kx="0" ky="0" algn="bl" rotWithShape="0" blurRad="127000" dist="25400" dir="8100000">
              <a:srgbClr val="0E1116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069580" y="3154680"/>
            <a:ext cx="3520440" cy="73152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8389620" y="3520440"/>
            <a:ext cx="685800" cy="685800"/>
          </a:xfrm>
          <a:prstGeom prst="ellipse">
            <a:avLst/>
          </a:prstGeom>
          <a:solidFill>
            <a:srgbClr val="0E1116"/>
          </a:solidFill>
          <a:ln w="12700">
            <a:solidFill>
              <a:srgbClr val="0E1116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7636" y="3648456"/>
            <a:ext cx="429768" cy="42976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343900" y="438912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value per token.</a:t>
            </a:r>
            <a:endParaRPr lang="en-US" sz="1700" dirty="0"/>
          </a:p>
        </p:txBody>
      </p:sp>
      <p:sp>
        <p:nvSpPr>
          <p:cNvPr id="23" name="Text 18"/>
          <p:cNvSpPr/>
          <p:nvPr/>
        </p:nvSpPr>
        <p:spPr>
          <a:xfrm>
            <a:off x="8343900" y="4983480"/>
            <a:ext cx="2971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per outcome beats cost per person. A $500 user who shipped three features is cheaper than a $100 user who shipped none.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77724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A6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10972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1691640"/>
            <a:ext cx="10058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Tokens are gas.</a:t>
            </a:r>
            <a:endParaRPr lang="en-US" sz="5800" dirty="0"/>
          </a:p>
        </p:txBody>
      </p:sp>
      <p:sp>
        <p:nvSpPr>
          <p:cNvPr id="5" name="Text 3"/>
          <p:cNvSpPr/>
          <p:nvPr/>
        </p:nvSpPr>
        <p:spPr>
          <a:xfrm>
            <a:off x="914400" y="274320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not trying to use less of it.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352044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trying to drive farther.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571500" y="5029200"/>
            <a:ext cx="3520440" cy="1143000"/>
          </a:xfrm>
          <a:prstGeom prst="rect">
            <a:avLst/>
          </a:prstGeom>
          <a:solidFill>
            <a:srgbClr val="1F242C"/>
          </a:solidFill>
          <a:ln w="12700">
            <a:solidFill>
              <a:srgbClr val="262B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71500" y="5029200"/>
            <a:ext cx="73152" cy="1143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582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UNLOCK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582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the cap off so the team can actually do the work.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0540" y="5029200"/>
            <a:ext cx="3520440" cy="1143000"/>
          </a:xfrm>
          <a:prstGeom prst="rect">
            <a:avLst/>
          </a:prstGeom>
          <a:solidFill>
            <a:srgbClr val="1F242C"/>
          </a:solidFill>
          <a:ln w="12700">
            <a:solidFill>
              <a:srgbClr val="262B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0540" y="5029200"/>
            <a:ext cx="73152" cy="1143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486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ENCOURAGE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9486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Celebrate the heaviest users — they're the early adopters.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069580" y="5029200"/>
            <a:ext cx="3520440" cy="1143000"/>
          </a:xfrm>
          <a:prstGeom prst="rect">
            <a:avLst/>
          </a:prstGeom>
          <a:solidFill>
            <a:srgbClr val="1F242C"/>
          </a:solidFill>
          <a:ln w="12700">
            <a:solidFill>
              <a:srgbClr val="262B3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069580" y="5029200"/>
            <a:ext cx="73152" cy="11430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390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34390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Spot-check outputs to confirm productivity, not police usage.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64008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4B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expensive driver isn't the problem. The idle one is.</a:t>
            </a:r>
            <a:endParaRPr lang="en-US" sz="1400" dirty="0"/>
          </a:p>
        </p:txBody>
      </p:sp>
      <p:sp>
        <p:nvSpPr>
          <p:cNvPr id="20" name="Oval 1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Don't Strand the Drivers</dc:title>
  <dc:subject>PptxGenJS Presentation</dc:subject>
  <dc:creator>Peter Galloway</dc:creator>
  <cp:lastModifiedBy>Peter Galloway</cp:lastModifiedBy>
  <cp:revision>1</cp:revision>
  <dcterms:created xsi:type="dcterms:W3CDTF">2026-05-24T16:07:59Z</dcterms:created>
  <dcterms:modified xsi:type="dcterms:W3CDTF">2026-05-24T16:07:59Z</dcterms:modified>
</cp:coreProperties>
</file>