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notesMasterIdLst>
    <p:notesMasterId r:id="rId8"/>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 Id="rId11" Type="http://schemas.openxmlformats.org/officeDocument/2006/relationships/theme" Target="theme/theme1.xml"/><Relationship Id="rId1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2536"/>
        </a:solidFill>
      </p:bgPr>
    </p:bg>
    <p:spTree>
      <p:nvGrpSpPr>
        <p:cNvPr id="1" name=""/>
        <p:cNvGrpSpPr/>
        <p:nvPr/>
      </p:nvGrpSpPr>
      <p:grpSpPr>
        <a:xfrm>
          <a:off x="0" y="0"/>
          <a:ext cx="0" cy="0"/>
          <a:chOff x="0" y="0"/>
          <a:chExt cx="0" cy="0"/>
        </a:xfrm>
      </p:grpSpPr>
      <p:sp>
        <p:nvSpPr>
          <p:cNvPr id="2" name="Shape 0"/>
          <p:cNvSpPr/>
          <p:nvPr/>
        </p:nvSpPr>
        <p:spPr>
          <a:xfrm>
            <a:off x="0" y="0"/>
            <a:ext cx="320040" cy="6858000"/>
          </a:xfrm>
          <a:prstGeom prst="rect">
            <a:avLst/>
          </a:prstGeom>
          <a:solidFill>
            <a:srgbClr val="028090"/>
          </a:solidFill>
          <a:ln w="12700">
            <a:solidFill>
              <a:srgbClr val="028090"/>
            </a:solidFill>
            <a:prstDash val="solid"/>
          </a:ln>
        </p:spPr>
      </p:sp>
      <p:sp>
        <p:nvSpPr>
          <p:cNvPr id="3" name="Shape 1"/>
          <p:cNvSpPr/>
          <p:nvPr/>
        </p:nvSpPr>
        <p:spPr>
          <a:xfrm>
            <a:off x="320040" y="0"/>
            <a:ext cx="91440" cy="6858000"/>
          </a:xfrm>
          <a:prstGeom prst="rect">
            <a:avLst/>
          </a:prstGeom>
          <a:solidFill>
            <a:srgbClr val="02C39A"/>
          </a:solidFill>
          <a:ln w="12700">
            <a:solidFill>
              <a:srgbClr val="02C39A"/>
            </a:solidFill>
            <a:prstDash val="solid"/>
          </a:ln>
        </p:spPr>
      </p:sp>
      <p:sp>
        <p:nvSpPr>
          <p:cNvPr id="4" name="Text 2"/>
          <p:cNvSpPr/>
          <p:nvPr/>
        </p:nvSpPr>
        <p:spPr>
          <a:xfrm>
            <a:off x="914400" y="1371600"/>
            <a:ext cx="10058400" cy="457200"/>
          </a:xfrm>
          <a:prstGeom prst="rect">
            <a:avLst/>
          </a:prstGeom>
          <a:noFill/>
          <a:ln/>
        </p:spPr>
        <p:txBody>
          <a:bodyPr wrap="square" lIns="0" tIns="0" rIns="0" bIns="0" rtlCol="0" anchor="ctr"/>
          <a:lstStyle/>
          <a:p>
            <a:pPr indent="0" marL="0">
              <a:buNone/>
            </a:pPr>
            <a:r>
              <a:rPr lang="en-US" sz="1400" b="1" spc="600" kern="0" dirty="0">
                <a:solidFill>
                  <a:srgbClr val="02C39A"/>
                </a:solidFill>
                <a:latin typeface="Calibri" pitchFamily="34" charset="0"/>
                <a:ea typeface="Calibri" pitchFamily="34" charset="-122"/>
                <a:cs typeface="Calibri" pitchFamily="34" charset="-120"/>
              </a:rPr>
              <a:t>AN ANALOGY FOR BUILDING AI AGENTS</a:t>
            </a:r>
            <a:endParaRPr lang="en-US" sz="1400" dirty="0"/>
          </a:p>
        </p:txBody>
      </p:sp>
      <p:sp>
        <p:nvSpPr>
          <p:cNvPr id="5" name="Text 3"/>
          <p:cNvSpPr/>
          <p:nvPr/>
        </p:nvSpPr>
        <p:spPr>
          <a:xfrm>
            <a:off x="914400" y="1874520"/>
            <a:ext cx="10058400" cy="1097280"/>
          </a:xfrm>
          <a:prstGeom prst="rect">
            <a:avLst/>
          </a:prstGeom>
          <a:noFill/>
          <a:ln/>
        </p:spPr>
        <p:txBody>
          <a:bodyPr wrap="square" lIns="0" tIns="0" rIns="0" bIns="0" rtlCol="0" anchor="ctr"/>
          <a:lstStyle/>
          <a:p>
            <a:pPr indent="0" marL="0">
              <a:buNone/>
            </a:pPr>
            <a:r>
              <a:rPr lang="en-US" sz="6000" b="1" dirty="0">
                <a:solidFill>
                  <a:srgbClr val="FFFFFF"/>
                </a:solidFill>
                <a:latin typeface="Calibri" pitchFamily="34" charset="0"/>
                <a:ea typeface="Calibri" pitchFamily="34" charset="-122"/>
                <a:cs typeface="Calibri" pitchFamily="34" charset="-120"/>
              </a:rPr>
              <a:t>From Aisle to Action</a:t>
            </a:r>
            <a:endParaRPr lang="en-US" sz="6000" dirty="0"/>
          </a:p>
        </p:txBody>
      </p:sp>
      <p:sp>
        <p:nvSpPr>
          <p:cNvPr id="6" name="Text 4"/>
          <p:cNvSpPr/>
          <p:nvPr/>
        </p:nvSpPr>
        <p:spPr>
          <a:xfrm>
            <a:off x="914400" y="3108960"/>
            <a:ext cx="9601200" cy="1097280"/>
          </a:xfrm>
          <a:prstGeom prst="rect">
            <a:avLst/>
          </a:prstGeom>
          <a:noFill/>
          <a:ln/>
        </p:spPr>
        <p:txBody>
          <a:bodyPr wrap="square" lIns="0" tIns="0" rIns="0" bIns="0" rtlCol="0" anchor="ctr"/>
          <a:lstStyle/>
          <a:p>
            <a:pPr indent="0" marL="0">
              <a:buNone/>
            </a:pPr>
            <a:r>
              <a:rPr lang="en-US" sz="2200" dirty="0">
                <a:solidFill>
                  <a:srgbClr val="E8F1F2"/>
                </a:solidFill>
                <a:latin typeface="Calibri" pitchFamily="34" charset="0"/>
                <a:ea typeface="Calibri" pitchFamily="34" charset="-122"/>
                <a:cs typeface="Calibri" pitchFamily="34" charset="-120"/>
              </a:rPr>
              <a:t>How AI agents evolve from curious explorers into focused specialists — the grocery store analogy.</a:t>
            </a:r>
            <a:endParaRPr lang="en-US" sz="2200" dirty="0"/>
          </a:p>
        </p:txBody>
      </p:sp>
      <p:pic>
        <p:nvPicPr>
          <p:cNvPr id="7" name="Image 0" descr="preencoded.png">    </p:cNvPr>
          <p:cNvPicPr>
            <a:picLocks noChangeAspect="1"/>
          </p:cNvPicPr>
          <p:nvPr/>
        </p:nvPicPr>
        <p:blipFill>
          <a:blip r:embed="rId1"/>
          <a:stretch>
            <a:fillRect/>
          </a:stretch>
        </p:blipFill>
        <p:spPr>
          <a:xfrm>
            <a:off x="9692640" y="4846320"/>
            <a:ext cx="1280160" cy="1280160"/>
          </a:xfrm>
          <a:prstGeom prst="rect">
            <a:avLst/>
          </a:prstGeom>
        </p:spPr>
      </p:pic>
      <p:sp>
        <p:nvSpPr>
          <p:cNvPr id="8" name="Text 5"/>
          <p:cNvSpPr/>
          <p:nvPr/>
        </p:nvSpPr>
        <p:spPr>
          <a:xfrm>
            <a:off x="914400" y="5989320"/>
            <a:ext cx="5486400" cy="365760"/>
          </a:xfrm>
          <a:prstGeom prst="rect">
            <a:avLst/>
          </a:prstGeom>
          <a:noFill/>
          <a:ln/>
        </p:spPr>
        <p:txBody>
          <a:bodyPr wrap="square" lIns="0" tIns="0" rIns="0" bIns="0" rtlCol="0" anchor="ctr"/>
          <a:lstStyle/>
          <a:p>
            <a:pPr indent="0" marL="0">
              <a:buNone/>
            </a:pPr>
            <a:r>
              <a:rPr lang="en-US" sz="1300" dirty="0">
                <a:solidFill>
                  <a:srgbClr val="E8F1F2"/>
                </a:solidFill>
                <a:latin typeface="Calibri" pitchFamily="34" charset="0"/>
                <a:ea typeface="Calibri" pitchFamily="34" charset="-122"/>
                <a:cs typeface="Calibri" pitchFamily="34" charset="-120"/>
              </a:rPr>
              <a:t>Peter Galloway</a:t>
            </a:r>
            <a:endParaRPr lang="en-US" sz="1300" dirty="0"/>
          </a:p>
        </p:txBody>
      </p:sp>
      <p:sp>
        <p:nvSpPr>
          <p:cNvPr id="9" name="Text 6"/>
          <p:cNvSpPr/>
          <p:nvPr/>
        </p:nvSpPr>
        <p:spPr>
          <a:xfrm>
            <a:off x="6400800" y="5989320"/>
            <a:ext cx="4846320" cy="365760"/>
          </a:xfrm>
          <a:prstGeom prst="rect">
            <a:avLst/>
          </a:prstGeom>
          <a:noFill/>
          <a:ln/>
        </p:spPr>
        <p:txBody>
          <a:bodyPr wrap="square" lIns="0" tIns="0" rIns="0" bIns="0" rtlCol="0" anchor="ctr"/>
          <a:lstStyle/>
          <a:p>
            <a:pPr algn="r" indent="0" marL="0">
              <a:buNone/>
            </a:pPr>
            <a:r>
              <a:rPr lang="en-US" sz="1300" dirty="0">
                <a:solidFill>
                  <a:srgbClr val="E8F1F2"/>
                </a:solidFill>
                <a:latin typeface="Calibri" pitchFamily="34" charset="0"/>
                <a:ea typeface="Calibri" pitchFamily="34" charset="-122"/>
                <a:cs typeface="Calibri" pitchFamily="34" charset="-120"/>
              </a:rPr>
              <a:t>2026</a:t>
            </a:r>
            <a:endParaRPr lang="en-US" sz="1300" dirty="0"/>
          </a:p>
        </p:txBody>
      </p:sp>
      <p:sp>
        <p:nvSpPr>
          <p:cNvPr id="10" name="Oval 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8F1F2"/>
        </a:solidFill>
      </p:bgPr>
    </p:bg>
    <p:spTree>
      <p:nvGrpSpPr>
        <p:cNvPr id="1" name=""/>
        <p:cNvGrpSpPr/>
        <p:nvPr/>
      </p:nvGrpSpPr>
      <p:grpSpPr>
        <a:xfrm>
          <a:off x="0" y="0"/>
          <a:ext cx="0" cy="0"/>
          <a:chOff x="0" y="0"/>
          <a:chExt cx="0" cy="0"/>
        </a:xfrm>
      </p:grpSpPr>
      <p:sp>
        <p:nvSpPr>
          <p:cNvPr id="2" name="Shape 0"/>
          <p:cNvSpPr/>
          <p:nvPr/>
        </p:nvSpPr>
        <p:spPr>
          <a:xfrm>
            <a:off x="0" y="0"/>
            <a:ext cx="320040" cy="6858000"/>
          </a:xfrm>
          <a:prstGeom prst="rect">
            <a:avLst/>
          </a:prstGeom>
          <a:solidFill>
            <a:srgbClr val="028090"/>
          </a:solidFill>
          <a:ln w="12700">
            <a:solidFill>
              <a:srgbClr val="028090"/>
            </a:solidFill>
            <a:prstDash val="solid"/>
          </a:ln>
        </p:spPr>
      </p:sp>
      <p:sp>
        <p:nvSpPr>
          <p:cNvPr id="3" name="Text 1"/>
          <p:cNvSpPr/>
          <p:nvPr/>
        </p:nvSpPr>
        <p:spPr>
          <a:xfrm>
            <a:off x="731520" y="502920"/>
            <a:ext cx="5486400" cy="365760"/>
          </a:xfrm>
          <a:prstGeom prst="rect">
            <a:avLst/>
          </a:prstGeom>
          <a:noFill/>
          <a:ln/>
        </p:spPr>
        <p:txBody>
          <a:bodyPr wrap="square" lIns="0" tIns="0" rIns="0" bIns="0" rtlCol="0" anchor="ctr"/>
          <a:lstStyle/>
          <a:p>
            <a:pPr indent="0" marL="0">
              <a:buNone/>
            </a:pPr>
            <a:r>
              <a:rPr lang="en-US" sz="1200" b="1" spc="600" kern="0" dirty="0">
                <a:solidFill>
                  <a:srgbClr val="028090"/>
                </a:solidFill>
                <a:latin typeface="Calibri" pitchFamily="34" charset="0"/>
                <a:ea typeface="Calibri" pitchFamily="34" charset="-122"/>
                <a:cs typeface="Calibri" pitchFamily="34" charset="-120"/>
              </a:rPr>
              <a:t>THE SETUP</a:t>
            </a:r>
            <a:endParaRPr lang="en-US" sz="1200" dirty="0"/>
          </a:p>
        </p:txBody>
      </p:sp>
      <p:sp>
        <p:nvSpPr>
          <p:cNvPr id="4" name="Text 2"/>
          <p:cNvSpPr/>
          <p:nvPr/>
        </p:nvSpPr>
        <p:spPr>
          <a:xfrm>
            <a:off x="731520" y="914400"/>
            <a:ext cx="10972800" cy="822960"/>
          </a:xfrm>
          <a:prstGeom prst="rect">
            <a:avLst/>
          </a:prstGeom>
          <a:noFill/>
          <a:ln/>
        </p:spPr>
        <p:txBody>
          <a:bodyPr wrap="square" lIns="0" tIns="0" rIns="0" bIns="0" rtlCol="0" anchor="ctr"/>
          <a:lstStyle/>
          <a:p>
            <a:pPr indent="0" marL="0">
              <a:buNone/>
            </a:pPr>
            <a:r>
              <a:rPr lang="en-US" sz="3600" b="1" dirty="0">
                <a:solidFill>
                  <a:srgbClr val="11202B"/>
                </a:solidFill>
                <a:latin typeface="Calibri" pitchFamily="34" charset="0"/>
                <a:ea typeface="Calibri" pitchFamily="34" charset="-122"/>
                <a:cs typeface="Calibri" pitchFamily="34" charset="-120"/>
              </a:rPr>
              <a:t>You have a task you do every week.</a:t>
            </a:r>
            <a:endParaRPr lang="en-US" sz="3600" dirty="0"/>
          </a:p>
        </p:txBody>
      </p:sp>
      <p:sp>
        <p:nvSpPr>
          <p:cNvPr id="5" name="Text 3"/>
          <p:cNvSpPr/>
          <p:nvPr/>
        </p:nvSpPr>
        <p:spPr>
          <a:xfrm>
            <a:off x="731520" y="1691640"/>
            <a:ext cx="10972800" cy="640080"/>
          </a:xfrm>
          <a:prstGeom prst="rect">
            <a:avLst/>
          </a:prstGeom>
          <a:noFill/>
          <a:ln/>
        </p:spPr>
        <p:txBody>
          <a:bodyPr wrap="square" lIns="0" tIns="0" rIns="0" bIns="0" rtlCol="0" anchor="ctr"/>
          <a:lstStyle/>
          <a:p>
            <a:pPr indent="0" marL="0">
              <a:buNone/>
            </a:pPr>
            <a:r>
              <a:rPr lang="en-US" sz="2800" i="1" dirty="0">
                <a:solidFill>
                  <a:srgbClr val="028090"/>
                </a:solidFill>
                <a:latin typeface="Calibri" pitchFamily="34" charset="0"/>
                <a:ea typeface="Calibri" pitchFamily="34" charset="-122"/>
                <a:cs typeface="Calibri" pitchFamily="34" charset="-120"/>
              </a:rPr>
              <a:t>So why not send an agent?</a:t>
            </a:r>
            <a:endParaRPr lang="en-US" sz="2800" dirty="0"/>
          </a:p>
        </p:txBody>
      </p:sp>
      <p:sp>
        <p:nvSpPr>
          <p:cNvPr id="6" name="Text 4"/>
          <p:cNvSpPr/>
          <p:nvPr/>
        </p:nvSpPr>
        <p:spPr>
          <a:xfrm>
            <a:off x="731520" y="2651760"/>
            <a:ext cx="6035040" cy="3291840"/>
          </a:xfrm>
          <a:prstGeom prst="rect">
            <a:avLst/>
          </a:prstGeom>
          <a:noFill/>
          <a:ln/>
        </p:spPr>
        <p:txBody>
          <a:bodyPr wrap="square" lIns="0" tIns="0" rIns="0" bIns="0" rtlCol="0" anchor="t"/>
          <a:lstStyle/>
          <a:p>
            <a:pPr indent="0" marL="0">
              <a:spcAft>
                <a:spcPts val="800"/>
              </a:spcAft>
              <a:buNone/>
            </a:pPr>
            <a:r>
              <a:rPr lang="en-US" sz="1600" dirty="0">
                <a:solidFill>
                  <a:srgbClr val="11202B"/>
                </a:solidFill>
                <a:latin typeface="Calibri" pitchFamily="34" charset="0"/>
                <a:ea typeface="Calibri" pitchFamily="34" charset="-122"/>
                <a:cs typeface="Calibri" pitchFamily="34" charset="-120"/>
              </a:rPr>
              <a:t>Imagine you buy the same five to ten groceries every week. Instead of going yourself, you send an agent.</a:t>
            </a:r>
            <a:endParaRPr lang="en-US" sz="1600" dirty="0"/>
          </a:p>
          <a:p>
            <a:pPr indent="0" marL="0">
              <a:spcAft>
                <a:spcPts val="800"/>
              </a:spcAft>
              <a:buNone/>
            </a:pPr>
            <a:endParaRPr lang="en-US" sz="1600" dirty="0"/>
          </a:p>
          <a:p>
            <a:pPr indent="0" marL="0">
              <a:spcAft>
                <a:spcPts val="800"/>
              </a:spcAft>
              <a:buNone/>
            </a:pPr>
            <a:r>
              <a:rPr lang="en-US" sz="1600" dirty="0">
                <a:solidFill>
                  <a:srgbClr val="11202B"/>
                </a:solidFill>
                <a:latin typeface="Calibri" pitchFamily="34" charset="0"/>
                <a:ea typeface="Calibri" pitchFamily="34" charset="-122"/>
                <a:cs typeface="Calibri" pitchFamily="34" charset="-120"/>
              </a:rPr>
              <a:t>The goal is simple: get the items, get out, repeat next week.</a:t>
            </a:r>
            <a:endParaRPr lang="en-US" sz="1600" dirty="0"/>
          </a:p>
          <a:p>
            <a:pPr indent="0" marL="0">
              <a:spcAft>
                <a:spcPts val="800"/>
              </a:spcAft>
              <a:buNone/>
            </a:pPr>
            <a:endParaRPr lang="en-US" sz="1600" dirty="0"/>
          </a:p>
          <a:p>
            <a:pPr indent="0" marL="0">
              <a:spcAft>
                <a:spcPts val="800"/>
              </a:spcAft>
              <a:buNone/>
            </a:pPr>
            <a:r>
              <a:rPr lang="en-US" sz="1600" dirty="0">
                <a:solidFill>
                  <a:srgbClr val="11202B"/>
                </a:solidFill>
                <a:latin typeface="Calibri" pitchFamily="34" charset="0"/>
                <a:ea typeface="Calibri" pitchFamily="34" charset="-122"/>
                <a:cs typeface="Calibri" pitchFamily="34" charset="-120"/>
              </a:rPr>
              <a:t>But the first trip is nothing like the tenth. Watch what happens as the agent learns the job.</a:t>
            </a:r>
            <a:endParaRPr lang="en-US" sz="1600" dirty="0"/>
          </a:p>
        </p:txBody>
      </p:sp>
      <p:sp>
        <p:nvSpPr>
          <p:cNvPr id="7" name="Shape 5"/>
          <p:cNvSpPr/>
          <p:nvPr/>
        </p:nvSpPr>
        <p:spPr>
          <a:xfrm>
            <a:off x="7498080" y="2651760"/>
            <a:ext cx="3931920" cy="3291840"/>
          </a:xfrm>
          <a:prstGeom prst="rect">
            <a:avLst/>
          </a:prstGeom>
          <a:solidFill>
            <a:srgbClr val="FFFFFF"/>
          </a:solidFill>
          <a:ln w="12700">
            <a:solidFill>
              <a:srgbClr val="D6E2E6"/>
            </a:solidFill>
            <a:prstDash val="solid"/>
          </a:ln>
          <a:effectLst>
            <a:outerShdw sx="100000" sy="100000" kx="0" ky="0" algn="bl" rotWithShape="0" blurRad="152400" dist="38100" dir="8100000">
              <a:srgbClr val="0F2536">
                <a:alpha val="10000"/>
              </a:srgbClr>
            </a:outerShdw>
          </a:effectLst>
        </p:spPr>
      </p:sp>
      <p:sp>
        <p:nvSpPr>
          <p:cNvPr id="8" name="Shape 6"/>
          <p:cNvSpPr/>
          <p:nvPr/>
        </p:nvSpPr>
        <p:spPr>
          <a:xfrm>
            <a:off x="7498080" y="2651760"/>
            <a:ext cx="91440" cy="3291840"/>
          </a:xfrm>
          <a:prstGeom prst="rect">
            <a:avLst/>
          </a:prstGeom>
          <a:solidFill>
            <a:srgbClr val="02C39A"/>
          </a:solidFill>
          <a:ln w="12700">
            <a:solidFill>
              <a:srgbClr val="02C39A"/>
            </a:solidFill>
            <a:prstDash val="solid"/>
          </a:ln>
        </p:spPr>
      </p:sp>
      <p:pic>
        <p:nvPicPr>
          <p:cNvPr id="9" name="Image 0" descr="preencoded.png">    </p:cNvPr>
          <p:cNvPicPr>
            <a:picLocks noChangeAspect="1"/>
          </p:cNvPicPr>
          <p:nvPr/>
        </p:nvPicPr>
        <p:blipFill>
          <a:blip r:embed="rId1"/>
          <a:stretch>
            <a:fillRect/>
          </a:stretch>
        </p:blipFill>
        <p:spPr>
          <a:xfrm>
            <a:off x="7818120" y="2926080"/>
            <a:ext cx="365760" cy="365760"/>
          </a:xfrm>
          <a:prstGeom prst="rect">
            <a:avLst/>
          </a:prstGeom>
        </p:spPr>
      </p:pic>
      <p:sp>
        <p:nvSpPr>
          <p:cNvPr id="10" name="Text 7"/>
          <p:cNvSpPr/>
          <p:nvPr/>
        </p:nvSpPr>
        <p:spPr>
          <a:xfrm>
            <a:off x="8275320" y="2907792"/>
            <a:ext cx="3017520" cy="411480"/>
          </a:xfrm>
          <a:prstGeom prst="rect">
            <a:avLst/>
          </a:prstGeom>
          <a:noFill/>
          <a:ln/>
        </p:spPr>
        <p:txBody>
          <a:bodyPr wrap="square" lIns="0" tIns="0" rIns="0" bIns="0" rtlCol="0" anchor="ctr"/>
          <a:lstStyle/>
          <a:p>
            <a:pPr indent="0" marL="0">
              <a:buNone/>
            </a:pPr>
            <a:r>
              <a:rPr lang="en-US" sz="1300" b="1" spc="400" kern="0" dirty="0">
                <a:solidFill>
                  <a:srgbClr val="11202B"/>
                </a:solidFill>
                <a:latin typeface="Calibri" pitchFamily="34" charset="0"/>
                <a:ea typeface="Calibri" pitchFamily="34" charset="-122"/>
                <a:cs typeface="Calibri" pitchFamily="34" charset="-120"/>
              </a:rPr>
              <a:t>THE WEEKLY LIST</a:t>
            </a:r>
            <a:endParaRPr lang="en-US" sz="1300" dirty="0"/>
          </a:p>
        </p:txBody>
      </p:sp>
      <p:sp>
        <p:nvSpPr>
          <p:cNvPr id="11" name="Text 8"/>
          <p:cNvSpPr/>
          <p:nvPr/>
        </p:nvSpPr>
        <p:spPr>
          <a:xfrm>
            <a:off x="7955280" y="3429000"/>
            <a:ext cx="3200400" cy="2377440"/>
          </a:xfrm>
          <a:prstGeom prst="rect">
            <a:avLst/>
          </a:prstGeom>
          <a:noFill/>
          <a:ln/>
        </p:spPr>
        <p:txBody>
          <a:bodyPr wrap="square" lIns="0" tIns="0" rIns="0" bIns="0" rtlCol="0" anchor="t"/>
          <a:lstStyle/>
          <a:p>
            <a:pPr marL="342900" indent="-342900">
              <a:spcAft>
                <a:spcPts val="400"/>
              </a:spcAft>
              <a:buSzPct val="100000"/>
              <a:buChar char="•"/>
            </a:pPr>
            <a:r>
              <a:rPr lang="en-US" sz="1500" dirty="0">
                <a:solidFill>
                  <a:srgbClr val="11202B"/>
                </a:solidFill>
                <a:latin typeface="Calibri" pitchFamily="34" charset="0"/>
                <a:ea typeface="Calibri" pitchFamily="34" charset="-122"/>
                <a:cs typeface="Calibri" pitchFamily="34" charset="-120"/>
              </a:rPr>
              <a:t>Milk</a:t>
            </a:r>
            <a:endParaRPr lang="en-US" sz="1500" dirty="0"/>
          </a:p>
          <a:p>
            <a:pPr marL="342900" indent="-342900">
              <a:spcAft>
                <a:spcPts val="400"/>
              </a:spcAft>
              <a:buSzPct val="100000"/>
              <a:buChar char="•"/>
            </a:pPr>
            <a:r>
              <a:rPr lang="en-US" sz="1500" dirty="0">
                <a:solidFill>
                  <a:srgbClr val="11202B"/>
                </a:solidFill>
                <a:latin typeface="Calibri" pitchFamily="34" charset="0"/>
                <a:ea typeface="Calibri" pitchFamily="34" charset="-122"/>
                <a:cs typeface="Calibri" pitchFamily="34" charset="-120"/>
              </a:rPr>
              <a:t>Eggs</a:t>
            </a:r>
            <a:endParaRPr lang="en-US" sz="1500" dirty="0"/>
          </a:p>
          <a:p>
            <a:pPr marL="342900" indent="-342900">
              <a:spcAft>
                <a:spcPts val="400"/>
              </a:spcAft>
              <a:buSzPct val="100000"/>
              <a:buChar char="•"/>
            </a:pPr>
            <a:r>
              <a:rPr lang="en-US" sz="1500" dirty="0">
                <a:solidFill>
                  <a:srgbClr val="11202B"/>
                </a:solidFill>
                <a:latin typeface="Calibri" pitchFamily="34" charset="0"/>
                <a:ea typeface="Calibri" pitchFamily="34" charset="-122"/>
                <a:cs typeface="Calibri" pitchFamily="34" charset="-120"/>
              </a:rPr>
              <a:t>Bread</a:t>
            </a:r>
            <a:endParaRPr lang="en-US" sz="1500" dirty="0"/>
          </a:p>
          <a:p>
            <a:pPr marL="342900" indent="-342900">
              <a:spcAft>
                <a:spcPts val="400"/>
              </a:spcAft>
              <a:buSzPct val="100000"/>
              <a:buChar char="•"/>
            </a:pPr>
            <a:r>
              <a:rPr lang="en-US" sz="1500" dirty="0">
                <a:solidFill>
                  <a:srgbClr val="11202B"/>
                </a:solidFill>
                <a:latin typeface="Calibri" pitchFamily="34" charset="0"/>
                <a:ea typeface="Calibri" pitchFamily="34" charset="-122"/>
                <a:cs typeface="Calibri" pitchFamily="34" charset="-120"/>
              </a:rPr>
              <a:t>Coffee</a:t>
            </a:r>
            <a:endParaRPr lang="en-US" sz="1500" dirty="0"/>
          </a:p>
          <a:p>
            <a:pPr marL="342900" indent="-342900">
              <a:spcAft>
                <a:spcPts val="400"/>
              </a:spcAft>
              <a:buSzPct val="100000"/>
              <a:buChar char="•"/>
            </a:pPr>
            <a:r>
              <a:rPr lang="en-US" sz="1500" dirty="0">
                <a:solidFill>
                  <a:srgbClr val="11202B"/>
                </a:solidFill>
                <a:latin typeface="Calibri" pitchFamily="34" charset="0"/>
                <a:ea typeface="Calibri" pitchFamily="34" charset="-122"/>
                <a:cs typeface="Calibri" pitchFamily="34" charset="-120"/>
              </a:rPr>
              <a:t>Apples</a:t>
            </a:r>
            <a:endParaRPr lang="en-US" sz="1500" dirty="0"/>
          </a:p>
          <a:p>
            <a:pPr marL="342900" indent="-342900">
              <a:spcAft>
                <a:spcPts val="400"/>
              </a:spcAft>
              <a:buSzPct val="100000"/>
              <a:buChar char="•"/>
            </a:pPr>
            <a:r>
              <a:rPr lang="en-US" sz="1500" dirty="0">
                <a:solidFill>
                  <a:srgbClr val="11202B"/>
                </a:solidFill>
                <a:latin typeface="Calibri" pitchFamily="34" charset="0"/>
                <a:ea typeface="Calibri" pitchFamily="34" charset="-122"/>
                <a:cs typeface="Calibri" pitchFamily="34" charset="-120"/>
              </a:rPr>
              <a:t>Pasta</a:t>
            </a:r>
            <a:endParaRPr lang="en-US" sz="1500" dirty="0"/>
          </a:p>
          <a:p>
            <a:pPr marL="342900" indent="-342900">
              <a:spcAft>
                <a:spcPts val="400"/>
              </a:spcAft>
              <a:buSzPct val="100000"/>
              <a:buChar char="•"/>
            </a:pPr>
            <a:r>
              <a:rPr lang="en-US" sz="1500" i="1" dirty="0">
                <a:solidFill>
                  <a:srgbClr val="5C7280"/>
                </a:solidFill>
                <a:latin typeface="Calibri" pitchFamily="34" charset="0"/>
                <a:ea typeface="Calibri" pitchFamily="34" charset="-122"/>
                <a:cs typeface="Calibri" pitchFamily="34" charset="-120"/>
              </a:rPr>
              <a:t>...and three more</a:t>
            </a:r>
            <a:endParaRPr lang="en-US" sz="1500" dirty="0"/>
          </a:p>
        </p:txBody>
      </p:sp>
      <p:sp>
        <p:nvSpPr>
          <p:cNvPr id="12" name="Text 9"/>
          <p:cNvSpPr/>
          <p:nvPr/>
        </p:nvSpPr>
        <p:spPr>
          <a:xfrm>
            <a:off x="731520" y="6400800"/>
            <a:ext cx="10972800" cy="274320"/>
          </a:xfrm>
          <a:prstGeom prst="rect">
            <a:avLst/>
          </a:prstGeom>
          <a:noFill/>
          <a:ln/>
        </p:spPr>
        <p:txBody>
          <a:bodyPr wrap="square" lIns="0" tIns="0" rIns="0" bIns="0" rtlCol="0" anchor="ctr"/>
          <a:lstStyle/>
          <a:p>
            <a:pPr indent="0" marL="0">
              <a:buNone/>
            </a:pPr>
            <a:r>
              <a:rPr lang="en-US" sz="1000" dirty="0">
                <a:solidFill>
                  <a:srgbClr val="5C7280"/>
                </a:solidFill>
                <a:latin typeface="Calibri" pitchFamily="34" charset="0"/>
                <a:ea typeface="Calibri" pitchFamily="34" charset="-122"/>
                <a:cs typeface="Calibri" pitchFamily="34" charset="-120"/>
              </a:rPr>
              <a:t>The grocery store analogy  •  Slide 2 of 6</a:t>
            </a:r>
            <a:endParaRPr lang="en-US" sz="1000" dirty="0"/>
          </a:p>
        </p:txBody>
      </p:sp>
      <p:sp>
        <p:nvSpPr>
          <p:cNvPr id="13" name="Oval 12"/>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8F1F2"/>
        </a:solidFill>
      </p:bgPr>
    </p:bg>
    <p:spTree>
      <p:nvGrpSpPr>
        <p:cNvPr id="1" name=""/>
        <p:cNvGrpSpPr/>
        <p:nvPr/>
      </p:nvGrpSpPr>
      <p:grpSpPr>
        <a:xfrm>
          <a:off x="0" y="0"/>
          <a:ext cx="0" cy="0"/>
          <a:chOff x="0" y="0"/>
          <a:chExt cx="0" cy="0"/>
        </a:xfrm>
      </p:grpSpPr>
      <p:sp>
        <p:nvSpPr>
          <p:cNvPr id="2" name="Shape 0"/>
          <p:cNvSpPr/>
          <p:nvPr/>
        </p:nvSpPr>
        <p:spPr>
          <a:xfrm>
            <a:off x="0" y="0"/>
            <a:ext cx="4206240" cy="6858000"/>
          </a:xfrm>
          <a:prstGeom prst="rect">
            <a:avLst/>
          </a:prstGeom>
          <a:solidFill>
            <a:srgbClr val="0F2536"/>
          </a:solidFill>
          <a:ln w="12700">
            <a:solidFill>
              <a:srgbClr val="0F2536"/>
            </a:solidFill>
            <a:prstDash val="solid"/>
          </a:ln>
        </p:spPr>
      </p:sp>
      <p:sp>
        <p:nvSpPr>
          <p:cNvPr id="3" name="Shape 1"/>
          <p:cNvSpPr/>
          <p:nvPr/>
        </p:nvSpPr>
        <p:spPr>
          <a:xfrm>
            <a:off x="4206240" y="0"/>
            <a:ext cx="91440" cy="6858000"/>
          </a:xfrm>
          <a:prstGeom prst="rect">
            <a:avLst/>
          </a:prstGeom>
          <a:solidFill>
            <a:srgbClr val="028090"/>
          </a:solidFill>
          <a:ln w="12700">
            <a:solidFill>
              <a:srgbClr val="028090"/>
            </a:solidFill>
            <a:prstDash val="solid"/>
          </a:ln>
        </p:spPr>
      </p:sp>
      <p:sp>
        <p:nvSpPr>
          <p:cNvPr id="4" name="Text 2"/>
          <p:cNvSpPr/>
          <p:nvPr/>
        </p:nvSpPr>
        <p:spPr>
          <a:xfrm>
            <a:off x="548640" y="640080"/>
            <a:ext cx="3200400" cy="365760"/>
          </a:xfrm>
          <a:prstGeom prst="rect">
            <a:avLst/>
          </a:prstGeom>
          <a:noFill/>
          <a:ln/>
        </p:spPr>
        <p:txBody>
          <a:bodyPr wrap="square" lIns="0" tIns="0" rIns="0" bIns="0" rtlCol="0" anchor="ctr"/>
          <a:lstStyle/>
          <a:p>
            <a:pPr indent="0" marL="0">
              <a:buNone/>
            </a:pPr>
            <a:r>
              <a:rPr lang="en-US" sz="1400" b="1" spc="800" kern="0" dirty="0">
                <a:solidFill>
                  <a:srgbClr val="02C39A"/>
                </a:solidFill>
                <a:latin typeface="Calibri" pitchFamily="34" charset="0"/>
                <a:ea typeface="Calibri" pitchFamily="34" charset="-122"/>
                <a:cs typeface="Calibri" pitchFamily="34" charset="-120"/>
              </a:rPr>
              <a:t>STAGE 1</a:t>
            </a:r>
            <a:endParaRPr lang="en-US" sz="1400" dirty="0"/>
          </a:p>
        </p:txBody>
      </p:sp>
      <p:sp>
        <p:nvSpPr>
          <p:cNvPr id="5" name="Text 3"/>
          <p:cNvSpPr/>
          <p:nvPr/>
        </p:nvSpPr>
        <p:spPr>
          <a:xfrm>
            <a:off x="548640" y="960120"/>
            <a:ext cx="3200400" cy="2011680"/>
          </a:xfrm>
          <a:prstGeom prst="rect">
            <a:avLst/>
          </a:prstGeom>
          <a:noFill/>
          <a:ln/>
        </p:spPr>
        <p:txBody>
          <a:bodyPr wrap="square" lIns="0" tIns="0" rIns="0" bIns="0" rtlCol="0" anchor="ctr"/>
          <a:lstStyle/>
          <a:p>
            <a:pPr indent="0" marL="0">
              <a:buNone/>
            </a:pPr>
            <a:r>
              <a:rPr lang="en-US" sz="18000" b="1" dirty="0">
                <a:solidFill>
                  <a:srgbClr val="028090"/>
                </a:solidFill>
                <a:latin typeface="Calibri" pitchFamily="34" charset="0"/>
                <a:ea typeface="Calibri" pitchFamily="34" charset="-122"/>
                <a:cs typeface="Calibri" pitchFamily="34" charset="-120"/>
              </a:rPr>
              <a:t>01</a:t>
            </a:r>
            <a:endParaRPr lang="en-US" sz="18000" dirty="0"/>
          </a:p>
        </p:txBody>
      </p:sp>
      <p:pic>
        <p:nvPicPr>
          <p:cNvPr id="6" name="Image 0" descr="preencoded.png">    </p:cNvPr>
          <p:cNvPicPr>
            <a:picLocks noChangeAspect="1"/>
          </p:cNvPicPr>
          <p:nvPr/>
        </p:nvPicPr>
        <p:blipFill>
          <a:blip r:embed="rId1"/>
          <a:stretch>
            <a:fillRect/>
          </a:stretch>
        </p:blipFill>
        <p:spPr>
          <a:xfrm>
            <a:off x="548640" y="3291840"/>
            <a:ext cx="640080" cy="640080"/>
          </a:xfrm>
          <a:prstGeom prst="rect">
            <a:avLst/>
          </a:prstGeom>
        </p:spPr>
      </p:pic>
      <p:sp>
        <p:nvSpPr>
          <p:cNvPr id="7" name="Text 4"/>
          <p:cNvSpPr/>
          <p:nvPr/>
        </p:nvSpPr>
        <p:spPr>
          <a:xfrm>
            <a:off x="1325880" y="3337560"/>
            <a:ext cx="2743200" cy="54864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The Fifth Grader</a:t>
            </a:r>
            <a:endParaRPr lang="en-US" sz="2200" dirty="0"/>
          </a:p>
        </p:txBody>
      </p:sp>
      <p:sp>
        <p:nvSpPr>
          <p:cNvPr id="8" name="Text 5"/>
          <p:cNvSpPr/>
          <p:nvPr/>
        </p:nvSpPr>
        <p:spPr>
          <a:xfrm>
            <a:off x="548640" y="3931920"/>
            <a:ext cx="3657600" cy="457200"/>
          </a:xfrm>
          <a:prstGeom prst="rect">
            <a:avLst/>
          </a:prstGeom>
          <a:noFill/>
          <a:ln/>
        </p:spPr>
        <p:txBody>
          <a:bodyPr wrap="square" lIns="0" tIns="0" rIns="0" bIns="0" rtlCol="0" anchor="ctr"/>
          <a:lstStyle/>
          <a:p>
            <a:pPr indent="0" marL="0">
              <a:buNone/>
            </a:pPr>
            <a:r>
              <a:rPr lang="en-US" sz="1400" i="1" dirty="0">
                <a:solidFill>
                  <a:srgbClr val="E8F1F2"/>
                </a:solidFill>
                <a:latin typeface="Calibri" pitchFamily="34" charset="0"/>
                <a:ea typeface="Calibri" pitchFamily="34" charset="-122"/>
                <a:cs typeface="Calibri" pitchFamily="34" charset="-120"/>
              </a:rPr>
              <a:t>Curious. Learning. Slow.</a:t>
            </a:r>
            <a:endParaRPr lang="en-US" sz="1400" dirty="0"/>
          </a:p>
        </p:txBody>
      </p:sp>
      <p:sp>
        <p:nvSpPr>
          <p:cNvPr id="9" name="Text 6"/>
          <p:cNvSpPr/>
          <p:nvPr/>
        </p:nvSpPr>
        <p:spPr>
          <a:xfrm>
            <a:off x="4663440" y="822960"/>
            <a:ext cx="7132320" cy="822960"/>
          </a:xfrm>
          <a:prstGeom prst="rect">
            <a:avLst/>
          </a:prstGeom>
          <a:noFill/>
          <a:ln/>
        </p:spPr>
        <p:txBody>
          <a:bodyPr wrap="square" lIns="0" tIns="0" rIns="0" bIns="0" rtlCol="0" anchor="ctr"/>
          <a:lstStyle/>
          <a:p>
            <a:pPr indent="0" marL="0">
              <a:buNone/>
            </a:pPr>
            <a:r>
              <a:rPr lang="en-US" sz="3600" b="1" dirty="0">
                <a:solidFill>
                  <a:srgbClr val="11202B"/>
                </a:solidFill>
                <a:latin typeface="Calibri" pitchFamily="34" charset="0"/>
                <a:ea typeface="Calibri" pitchFamily="34" charset="-122"/>
                <a:cs typeface="Calibri" pitchFamily="34" charset="-120"/>
              </a:rPr>
              <a:t>Maps the whole store.</a:t>
            </a:r>
            <a:endParaRPr lang="en-US" sz="3600" dirty="0"/>
          </a:p>
        </p:txBody>
      </p:sp>
      <p:sp>
        <p:nvSpPr>
          <p:cNvPr id="10" name="Text 7"/>
          <p:cNvSpPr/>
          <p:nvPr/>
        </p:nvSpPr>
        <p:spPr>
          <a:xfrm>
            <a:off x="4663440" y="1783080"/>
            <a:ext cx="7132320" cy="1463040"/>
          </a:xfrm>
          <a:prstGeom prst="rect">
            <a:avLst/>
          </a:prstGeom>
          <a:noFill/>
          <a:ln/>
        </p:spPr>
        <p:txBody>
          <a:bodyPr wrap="square" lIns="0" tIns="0" rIns="0" bIns="0" rtlCol="0" anchor="ctr"/>
          <a:lstStyle/>
          <a:p>
            <a:pPr indent="0" marL="0">
              <a:spcAft>
                <a:spcPts val="600"/>
              </a:spcAft>
              <a:buNone/>
            </a:pPr>
            <a:r>
              <a:rPr lang="en-US" sz="1700" dirty="0">
                <a:solidFill>
                  <a:srgbClr val="11202B"/>
                </a:solidFill>
                <a:latin typeface="Calibri" pitchFamily="34" charset="0"/>
                <a:ea typeface="Calibri" pitchFamily="34" charset="-122"/>
                <a:cs typeface="Calibri" pitchFamily="34" charset="-120"/>
              </a:rPr>
              <a:t>Walks in for the first time and has no idea where anything lives. Even though you only need five items this week, it scans every aisle, finds all ten items on your typical list, and builds a mental map of the whole store from scratch.</a:t>
            </a:r>
            <a:endParaRPr lang="en-US" sz="1700" dirty="0"/>
          </a:p>
        </p:txBody>
      </p:sp>
      <p:sp>
        <p:nvSpPr>
          <p:cNvPr id="11" name="Shape 8"/>
          <p:cNvSpPr/>
          <p:nvPr/>
        </p:nvSpPr>
        <p:spPr>
          <a:xfrm>
            <a:off x="4663440" y="3657600"/>
            <a:ext cx="2331720" cy="2651760"/>
          </a:xfrm>
          <a:prstGeom prst="rect">
            <a:avLst/>
          </a:prstGeom>
          <a:solidFill>
            <a:srgbClr val="FFFFFF"/>
          </a:solidFill>
          <a:ln w="12700">
            <a:solidFill>
              <a:srgbClr val="D6E2E6"/>
            </a:solidFill>
            <a:prstDash val="solid"/>
          </a:ln>
          <a:effectLst>
            <a:outerShdw sx="100000" sy="100000" kx="0" ky="0" algn="bl" rotWithShape="0" blurRad="127000" dist="25400" dir="8100000">
              <a:srgbClr val="0F2536">
                <a:alpha val="8000"/>
              </a:srgbClr>
            </a:outerShdw>
          </a:effectLst>
        </p:spPr>
      </p:sp>
      <p:sp>
        <p:nvSpPr>
          <p:cNvPr id="12" name="Shape 9"/>
          <p:cNvSpPr/>
          <p:nvPr/>
        </p:nvSpPr>
        <p:spPr>
          <a:xfrm>
            <a:off x="4937760" y="3931920"/>
            <a:ext cx="640080" cy="640080"/>
          </a:xfrm>
          <a:prstGeom prst="ellipse">
            <a:avLst/>
          </a:prstGeom>
          <a:solidFill>
            <a:srgbClr val="E8F1F2"/>
          </a:solidFill>
          <a:ln w="12700">
            <a:solidFill>
              <a:srgbClr val="D6E2E6"/>
            </a:solidFill>
            <a:prstDash val="solid"/>
          </a:ln>
        </p:spPr>
      </p:sp>
      <p:pic>
        <p:nvPicPr>
          <p:cNvPr id="13" name="Image 1" descr="preencoded.png">    </p:cNvPr>
          <p:cNvPicPr>
            <a:picLocks noChangeAspect="1"/>
          </p:cNvPicPr>
          <p:nvPr/>
        </p:nvPicPr>
        <p:blipFill>
          <a:blip r:embed="rId2"/>
          <a:stretch>
            <a:fillRect/>
          </a:stretch>
        </p:blipFill>
        <p:spPr>
          <a:xfrm>
            <a:off x="5047488" y="4041648"/>
            <a:ext cx="420624" cy="420624"/>
          </a:xfrm>
          <a:prstGeom prst="rect">
            <a:avLst/>
          </a:prstGeom>
        </p:spPr>
      </p:pic>
      <p:sp>
        <p:nvSpPr>
          <p:cNvPr id="14" name="Text 10"/>
          <p:cNvSpPr/>
          <p:nvPr/>
        </p:nvSpPr>
        <p:spPr>
          <a:xfrm>
            <a:off x="4846320" y="4709160"/>
            <a:ext cx="2011680" cy="457200"/>
          </a:xfrm>
          <a:prstGeom prst="rect">
            <a:avLst/>
          </a:prstGeom>
          <a:noFill/>
          <a:ln/>
        </p:spPr>
        <p:txBody>
          <a:bodyPr wrap="square" lIns="0" tIns="0" rIns="0" bIns="0" rtlCol="0" anchor="ctr"/>
          <a:lstStyle/>
          <a:p>
            <a:pPr indent="0" marL="0">
              <a:buNone/>
            </a:pPr>
            <a:r>
              <a:rPr lang="en-US" sz="1400" b="1" dirty="0">
                <a:solidFill>
                  <a:srgbClr val="11202B"/>
                </a:solidFill>
                <a:latin typeface="Calibri" pitchFamily="34" charset="0"/>
                <a:ea typeface="Calibri" pitchFamily="34" charset="-122"/>
                <a:cs typeface="Calibri" pitchFamily="34" charset="-120"/>
              </a:rPr>
              <a:t>Finds all 10 to buy 5</a:t>
            </a:r>
            <a:endParaRPr lang="en-US" sz="1400" dirty="0"/>
          </a:p>
        </p:txBody>
      </p:sp>
      <p:sp>
        <p:nvSpPr>
          <p:cNvPr id="15" name="Text 11"/>
          <p:cNvSpPr/>
          <p:nvPr/>
        </p:nvSpPr>
        <p:spPr>
          <a:xfrm>
            <a:off x="4846320" y="5166360"/>
            <a:ext cx="2011680" cy="1005840"/>
          </a:xfrm>
          <a:prstGeom prst="rect">
            <a:avLst/>
          </a:prstGeom>
          <a:noFill/>
          <a:ln/>
        </p:spPr>
        <p:txBody>
          <a:bodyPr wrap="square" lIns="0" tIns="0" rIns="0" bIns="0" rtlCol="0" anchor="t"/>
          <a:lstStyle/>
          <a:p>
            <a:pPr indent="0" marL="0">
              <a:buNone/>
            </a:pPr>
            <a:r>
              <a:rPr lang="en-US" sz="1200" dirty="0">
                <a:solidFill>
                  <a:srgbClr val="5C7280"/>
                </a:solidFill>
                <a:latin typeface="Calibri" pitchFamily="34" charset="0"/>
                <a:ea typeface="Calibri" pitchFamily="34" charset="-122"/>
                <a:cs typeface="Calibri" pitchFamily="34" charset="-120"/>
              </a:rPr>
              <a:t>Discovers every item, even ones it won't grab this week.</a:t>
            </a:r>
            <a:endParaRPr lang="en-US" sz="1200" dirty="0"/>
          </a:p>
        </p:txBody>
      </p:sp>
      <p:sp>
        <p:nvSpPr>
          <p:cNvPr id="16" name="Shape 12"/>
          <p:cNvSpPr/>
          <p:nvPr/>
        </p:nvSpPr>
        <p:spPr>
          <a:xfrm>
            <a:off x="7132320" y="3657600"/>
            <a:ext cx="2331720" cy="2651760"/>
          </a:xfrm>
          <a:prstGeom prst="rect">
            <a:avLst/>
          </a:prstGeom>
          <a:solidFill>
            <a:srgbClr val="FFFFFF"/>
          </a:solidFill>
          <a:ln w="12700">
            <a:solidFill>
              <a:srgbClr val="D6E2E6"/>
            </a:solidFill>
            <a:prstDash val="solid"/>
          </a:ln>
          <a:effectLst>
            <a:outerShdw sx="100000" sy="100000" kx="0" ky="0" algn="bl" rotWithShape="0" blurRad="127000" dist="25400" dir="8100000">
              <a:srgbClr val="0F2536">
                <a:alpha val="8000"/>
              </a:srgbClr>
            </a:outerShdw>
          </a:effectLst>
        </p:spPr>
      </p:sp>
      <p:sp>
        <p:nvSpPr>
          <p:cNvPr id="17" name="Shape 13"/>
          <p:cNvSpPr/>
          <p:nvPr/>
        </p:nvSpPr>
        <p:spPr>
          <a:xfrm>
            <a:off x="7406640" y="3931920"/>
            <a:ext cx="640080" cy="640080"/>
          </a:xfrm>
          <a:prstGeom prst="ellipse">
            <a:avLst/>
          </a:prstGeom>
          <a:solidFill>
            <a:srgbClr val="E8F1F2"/>
          </a:solidFill>
          <a:ln w="12700">
            <a:solidFill>
              <a:srgbClr val="D6E2E6"/>
            </a:solidFill>
            <a:prstDash val="solid"/>
          </a:ln>
        </p:spPr>
      </p:sp>
      <p:pic>
        <p:nvPicPr>
          <p:cNvPr id="18" name="Image 2" descr="preencoded.png">    </p:cNvPr>
          <p:cNvPicPr>
            <a:picLocks noChangeAspect="1"/>
          </p:cNvPicPr>
          <p:nvPr/>
        </p:nvPicPr>
        <p:blipFill>
          <a:blip r:embed="rId3"/>
          <a:stretch>
            <a:fillRect/>
          </a:stretch>
        </p:blipFill>
        <p:spPr>
          <a:xfrm>
            <a:off x="7516368" y="4041648"/>
            <a:ext cx="420624" cy="420624"/>
          </a:xfrm>
          <a:prstGeom prst="rect">
            <a:avLst/>
          </a:prstGeom>
        </p:spPr>
      </p:pic>
      <p:sp>
        <p:nvSpPr>
          <p:cNvPr id="19" name="Text 14"/>
          <p:cNvSpPr/>
          <p:nvPr/>
        </p:nvSpPr>
        <p:spPr>
          <a:xfrm>
            <a:off x="7315200" y="4709160"/>
            <a:ext cx="2011680" cy="457200"/>
          </a:xfrm>
          <a:prstGeom prst="rect">
            <a:avLst/>
          </a:prstGeom>
          <a:noFill/>
          <a:ln/>
        </p:spPr>
        <p:txBody>
          <a:bodyPr wrap="square" lIns="0" tIns="0" rIns="0" bIns="0" rtlCol="0" anchor="ctr"/>
          <a:lstStyle/>
          <a:p>
            <a:pPr indent="0" marL="0">
              <a:buNone/>
            </a:pPr>
            <a:r>
              <a:rPr lang="en-US" sz="1400" b="1" dirty="0">
                <a:solidFill>
                  <a:srgbClr val="11202B"/>
                </a:solidFill>
                <a:latin typeface="Calibri" pitchFamily="34" charset="0"/>
                <a:ea typeface="Calibri" pitchFamily="34" charset="-122"/>
                <a:cs typeface="Calibri" pitchFamily="34" charset="-120"/>
              </a:rPr>
              <a:t>Builds a mental map</a:t>
            </a:r>
            <a:endParaRPr lang="en-US" sz="1400" dirty="0"/>
          </a:p>
        </p:txBody>
      </p:sp>
      <p:sp>
        <p:nvSpPr>
          <p:cNvPr id="20" name="Text 15"/>
          <p:cNvSpPr/>
          <p:nvPr/>
        </p:nvSpPr>
        <p:spPr>
          <a:xfrm>
            <a:off x="7315200" y="5166360"/>
            <a:ext cx="2011680" cy="1005840"/>
          </a:xfrm>
          <a:prstGeom prst="rect">
            <a:avLst/>
          </a:prstGeom>
          <a:noFill/>
          <a:ln/>
        </p:spPr>
        <p:txBody>
          <a:bodyPr wrap="square" lIns="0" tIns="0" rIns="0" bIns="0" rtlCol="0" anchor="t"/>
          <a:lstStyle/>
          <a:p>
            <a:pPr indent="0" marL="0">
              <a:buNone/>
            </a:pPr>
            <a:r>
              <a:rPr lang="en-US" sz="1200" dirty="0">
                <a:solidFill>
                  <a:srgbClr val="5C7280"/>
                </a:solidFill>
                <a:latin typeface="Calibri" pitchFamily="34" charset="0"/>
                <a:ea typeface="Calibri" pitchFamily="34" charset="-122"/>
                <a:cs typeface="Calibri" pitchFamily="34" charset="-120"/>
              </a:rPr>
              <a:t>Stores context about layout, shelves, and signage.</a:t>
            </a:r>
            <a:endParaRPr lang="en-US" sz="1200" dirty="0"/>
          </a:p>
        </p:txBody>
      </p:sp>
      <p:sp>
        <p:nvSpPr>
          <p:cNvPr id="21" name="Shape 16"/>
          <p:cNvSpPr/>
          <p:nvPr/>
        </p:nvSpPr>
        <p:spPr>
          <a:xfrm>
            <a:off x="9601200" y="3657600"/>
            <a:ext cx="2331720" cy="2651760"/>
          </a:xfrm>
          <a:prstGeom prst="rect">
            <a:avLst/>
          </a:prstGeom>
          <a:solidFill>
            <a:srgbClr val="FFFFFF"/>
          </a:solidFill>
          <a:ln w="12700">
            <a:solidFill>
              <a:srgbClr val="D6E2E6"/>
            </a:solidFill>
            <a:prstDash val="solid"/>
          </a:ln>
          <a:effectLst>
            <a:outerShdw sx="100000" sy="100000" kx="0" ky="0" algn="bl" rotWithShape="0" blurRad="127000" dist="25400" dir="8100000">
              <a:srgbClr val="0F2536">
                <a:alpha val="8000"/>
              </a:srgbClr>
            </a:outerShdw>
          </a:effectLst>
        </p:spPr>
      </p:sp>
      <p:sp>
        <p:nvSpPr>
          <p:cNvPr id="22" name="Shape 17"/>
          <p:cNvSpPr/>
          <p:nvPr/>
        </p:nvSpPr>
        <p:spPr>
          <a:xfrm>
            <a:off x="9875520" y="3931920"/>
            <a:ext cx="640080" cy="640080"/>
          </a:xfrm>
          <a:prstGeom prst="ellipse">
            <a:avLst/>
          </a:prstGeom>
          <a:solidFill>
            <a:srgbClr val="E8F1F2"/>
          </a:solidFill>
          <a:ln w="12700">
            <a:solidFill>
              <a:srgbClr val="D6E2E6"/>
            </a:solidFill>
            <a:prstDash val="solid"/>
          </a:ln>
        </p:spPr>
      </p:sp>
      <p:pic>
        <p:nvPicPr>
          <p:cNvPr id="23" name="Image 3" descr="preencoded.png">    </p:cNvPr>
          <p:cNvPicPr>
            <a:picLocks noChangeAspect="1"/>
          </p:cNvPicPr>
          <p:nvPr/>
        </p:nvPicPr>
        <p:blipFill>
          <a:blip r:embed="rId4"/>
          <a:stretch>
            <a:fillRect/>
          </a:stretch>
        </p:blipFill>
        <p:spPr>
          <a:xfrm>
            <a:off x="9985248" y="4041648"/>
            <a:ext cx="420624" cy="420624"/>
          </a:xfrm>
          <a:prstGeom prst="rect">
            <a:avLst/>
          </a:prstGeom>
        </p:spPr>
      </p:pic>
      <p:sp>
        <p:nvSpPr>
          <p:cNvPr id="24" name="Text 18"/>
          <p:cNvSpPr/>
          <p:nvPr/>
        </p:nvSpPr>
        <p:spPr>
          <a:xfrm>
            <a:off x="9784080" y="4709160"/>
            <a:ext cx="2011680" cy="457200"/>
          </a:xfrm>
          <a:prstGeom prst="rect">
            <a:avLst/>
          </a:prstGeom>
          <a:noFill/>
          <a:ln/>
        </p:spPr>
        <p:txBody>
          <a:bodyPr wrap="square" lIns="0" tIns="0" rIns="0" bIns="0" rtlCol="0" anchor="ctr"/>
          <a:lstStyle/>
          <a:p>
            <a:pPr indent="0" marL="0">
              <a:buNone/>
            </a:pPr>
            <a:r>
              <a:rPr lang="en-US" sz="1400" b="1" dirty="0">
                <a:solidFill>
                  <a:srgbClr val="11202B"/>
                </a:solidFill>
                <a:latin typeface="Calibri" pitchFamily="34" charset="0"/>
                <a:ea typeface="Calibri" pitchFamily="34" charset="-122"/>
                <a:cs typeface="Calibri" pitchFamily="34" charset="-120"/>
              </a:rPr>
              <a:t>Loads heavy context</a:t>
            </a:r>
            <a:endParaRPr lang="en-US" sz="1400" dirty="0"/>
          </a:p>
        </p:txBody>
      </p:sp>
      <p:sp>
        <p:nvSpPr>
          <p:cNvPr id="25" name="Text 19"/>
          <p:cNvSpPr/>
          <p:nvPr/>
        </p:nvSpPr>
        <p:spPr>
          <a:xfrm>
            <a:off x="9784080" y="5166360"/>
            <a:ext cx="2011680" cy="1005840"/>
          </a:xfrm>
          <a:prstGeom prst="rect">
            <a:avLst/>
          </a:prstGeom>
          <a:noFill/>
          <a:ln/>
        </p:spPr>
        <p:txBody>
          <a:bodyPr wrap="square" lIns="0" tIns="0" rIns="0" bIns="0" rtlCol="0" anchor="t"/>
          <a:lstStyle/>
          <a:p>
            <a:pPr indent="0" marL="0">
              <a:buNone/>
            </a:pPr>
            <a:r>
              <a:rPr lang="en-US" sz="1200" dirty="0">
                <a:solidFill>
                  <a:srgbClr val="5C7280"/>
                </a:solidFill>
                <a:latin typeface="Calibri" pitchFamily="34" charset="0"/>
                <a:ea typeface="Calibri" pitchFamily="34" charset="-122"/>
                <a:cs typeface="Calibri" pitchFamily="34" charset="-120"/>
              </a:rPr>
              <a:t>Carries the whole environment in working memory.</a:t>
            </a:r>
            <a:endParaRPr lang="en-US" sz="1200" dirty="0"/>
          </a:p>
        </p:txBody>
      </p:sp>
      <p:sp>
        <p:nvSpPr>
          <p:cNvPr id="26" name="Text 20"/>
          <p:cNvSpPr/>
          <p:nvPr/>
        </p:nvSpPr>
        <p:spPr>
          <a:xfrm>
            <a:off x="4663440" y="6400800"/>
            <a:ext cx="6858000" cy="274320"/>
          </a:xfrm>
          <a:prstGeom prst="rect">
            <a:avLst/>
          </a:prstGeom>
          <a:noFill/>
          <a:ln/>
        </p:spPr>
        <p:txBody>
          <a:bodyPr wrap="square" lIns="0" tIns="0" rIns="0" bIns="0" rtlCol="0" anchor="ctr"/>
          <a:lstStyle/>
          <a:p>
            <a:pPr indent="0" marL="0">
              <a:buNone/>
            </a:pPr>
            <a:r>
              <a:rPr lang="en-US" sz="1000" dirty="0">
                <a:solidFill>
                  <a:srgbClr val="5C7280"/>
                </a:solidFill>
                <a:latin typeface="Calibri" pitchFamily="34" charset="0"/>
                <a:ea typeface="Calibri" pitchFamily="34" charset="-122"/>
                <a:cs typeface="Calibri" pitchFamily="34" charset="-120"/>
              </a:rPr>
              <a:t>Slide 3 of 6</a:t>
            </a:r>
            <a:endParaRPr lang="en-US" sz="1000" dirty="0"/>
          </a:p>
        </p:txBody>
      </p:sp>
      <p:sp>
        <p:nvSpPr>
          <p:cNvPr id="27" name="Oval 26"/>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8F1F2"/>
        </a:solidFill>
      </p:bgPr>
    </p:bg>
    <p:spTree>
      <p:nvGrpSpPr>
        <p:cNvPr id="1" name=""/>
        <p:cNvGrpSpPr/>
        <p:nvPr/>
      </p:nvGrpSpPr>
      <p:grpSpPr>
        <a:xfrm>
          <a:off x="0" y="0"/>
          <a:ext cx="0" cy="0"/>
          <a:chOff x="0" y="0"/>
          <a:chExt cx="0" cy="0"/>
        </a:xfrm>
      </p:grpSpPr>
      <p:sp>
        <p:nvSpPr>
          <p:cNvPr id="2" name="Shape 0"/>
          <p:cNvSpPr/>
          <p:nvPr/>
        </p:nvSpPr>
        <p:spPr>
          <a:xfrm>
            <a:off x="0" y="0"/>
            <a:ext cx="4206240" cy="6858000"/>
          </a:xfrm>
          <a:prstGeom prst="rect">
            <a:avLst/>
          </a:prstGeom>
          <a:solidFill>
            <a:srgbClr val="0F2536"/>
          </a:solidFill>
          <a:ln w="12700">
            <a:solidFill>
              <a:srgbClr val="0F2536"/>
            </a:solidFill>
            <a:prstDash val="solid"/>
          </a:ln>
        </p:spPr>
      </p:sp>
      <p:sp>
        <p:nvSpPr>
          <p:cNvPr id="3" name="Shape 1"/>
          <p:cNvSpPr/>
          <p:nvPr/>
        </p:nvSpPr>
        <p:spPr>
          <a:xfrm>
            <a:off x="4206240" y="0"/>
            <a:ext cx="91440" cy="6858000"/>
          </a:xfrm>
          <a:prstGeom prst="rect">
            <a:avLst/>
          </a:prstGeom>
          <a:solidFill>
            <a:srgbClr val="02C39A"/>
          </a:solidFill>
          <a:ln w="12700">
            <a:solidFill>
              <a:srgbClr val="02C39A"/>
            </a:solidFill>
            <a:prstDash val="solid"/>
          </a:ln>
        </p:spPr>
      </p:sp>
      <p:sp>
        <p:nvSpPr>
          <p:cNvPr id="4" name="Text 2"/>
          <p:cNvSpPr/>
          <p:nvPr/>
        </p:nvSpPr>
        <p:spPr>
          <a:xfrm>
            <a:off x="548640" y="640080"/>
            <a:ext cx="3200400" cy="365760"/>
          </a:xfrm>
          <a:prstGeom prst="rect">
            <a:avLst/>
          </a:prstGeom>
          <a:noFill/>
          <a:ln/>
        </p:spPr>
        <p:txBody>
          <a:bodyPr wrap="square" lIns="0" tIns="0" rIns="0" bIns="0" rtlCol="0" anchor="ctr"/>
          <a:lstStyle/>
          <a:p>
            <a:pPr indent="0" marL="0">
              <a:buNone/>
            </a:pPr>
            <a:r>
              <a:rPr lang="en-US" sz="1400" b="1" spc="800" kern="0" dirty="0">
                <a:solidFill>
                  <a:srgbClr val="02C39A"/>
                </a:solidFill>
                <a:latin typeface="Calibri" pitchFamily="34" charset="0"/>
                <a:ea typeface="Calibri" pitchFamily="34" charset="-122"/>
                <a:cs typeface="Calibri" pitchFamily="34" charset="-120"/>
              </a:rPr>
              <a:t>STAGE 2</a:t>
            </a:r>
            <a:endParaRPr lang="en-US" sz="1400" dirty="0"/>
          </a:p>
        </p:txBody>
      </p:sp>
      <p:sp>
        <p:nvSpPr>
          <p:cNvPr id="5" name="Text 3"/>
          <p:cNvSpPr/>
          <p:nvPr/>
        </p:nvSpPr>
        <p:spPr>
          <a:xfrm>
            <a:off x="548640" y="960120"/>
            <a:ext cx="3200400" cy="2011680"/>
          </a:xfrm>
          <a:prstGeom prst="rect">
            <a:avLst/>
          </a:prstGeom>
          <a:noFill/>
          <a:ln/>
        </p:spPr>
        <p:txBody>
          <a:bodyPr wrap="square" lIns="0" tIns="0" rIns="0" bIns="0" rtlCol="0" anchor="ctr"/>
          <a:lstStyle/>
          <a:p>
            <a:pPr indent="0" marL="0">
              <a:buNone/>
            </a:pPr>
            <a:r>
              <a:rPr lang="en-US" sz="18000" b="1" dirty="0">
                <a:solidFill>
                  <a:srgbClr val="028090"/>
                </a:solidFill>
                <a:latin typeface="Calibri" pitchFamily="34" charset="0"/>
                <a:ea typeface="Calibri" pitchFamily="34" charset="-122"/>
                <a:cs typeface="Calibri" pitchFamily="34" charset="-120"/>
              </a:rPr>
              <a:t>02</a:t>
            </a:r>
            <a:endParaRPr lang="en-US" sz="18000" dirty="0"/>
          </a:p>
        </p:txBody>
      </p:sp>
      <p:pic>
        <p:nvPicPr>
          <p:cNvPr id="6" name="Image 0" descr="preencoded.png">    </p:cNvPr>
          <p:cNvPicPr>
            <a:picLocks noChangeAspect="1"/>
          </p:cNvPicPr>
          <p:nvPr/>
        </p:nvPicPr>
        <p:blipFill>
          <a:blip r:embed="rId1"/>
          <a:stretch>
            <a:fillRect/>
          </a:stretch>
        </p:blipFill>
        <p:spPr>
          <a:xfrm>
            <a:off x="548640" y="3291840"/>
            <a:ext cx="640080" cy="640080"/>
          </a:xfrm>
          <a:prstGeom prst="rect">
            <a:avLst/>
          </a:prstGeom>
        </p:spPr>
      </p:pic>
      <p:sp>
        <p:nvSpPr>
          <p:cNvPr id="7" name="Text 4"/>
          <p:cNvSpPr/>
          <p:nvPr/>
        </p:nvSpPr>
        <p:spPr>
          <a:xfrm>
            <a:off x="1325880" y="3337560"/>
            <a:ext cx="2743200" cy="54864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The Tenth Grader</a:t>
            </a:r>
            <a:endParaRPr lang="en-US" sz="2200" dirty="0"/>
          </a:p>
        </p:txBody>
      </p:sp>
      <p:sp>
        <p:nvSpPr>
          <p:cNvPr id="8" name="Text 5"/>
          <p:cNvSpPr/>
          <p:nvPr/>
        </p:nvSpPr>
        <p:spPr>
          <a:xfrm>
            <a:off x="548640" y="3931920"/>
            <a:ext cx="3657600" cy="457200"/>
          </a:xfrm>
          <a:prstGeom prst="rect">
            <a:avLst/>
          </a:prstGeom>
          <a:noFill/>
          <a:ln/>
        </p:spPr>
        <p:txBody>
          <a:bodyPr wrap="square" lIns="0" tIns="0" rIns="0" bIns="0" rtlCol="0" anchor="ctr"/>
          <a:lstStyle/>
          <a:p>
            <a:pPr indent="0" marL="0">
              <a:buNone/>
            </a:pPr>
            <a:r>
              <a:rPr lang="en-US" sz="1400" i="1" dirty="0">
                <a:solidFill>
                  <a:srgbClr val="E8F1F2"/>
                </a:solidFill>
                <a:latin typeface="Calibri" pitchFamily="34" charset="0"/>
                <a:ea typeface="Calibri" pitchFamily="34" charset="-122"/>
                <a:cs typeface="Calibri" pitchFamily="34" charset="-120"/>
              </a:rPr>
              <a:t>Faster. Confident. Still busy.</a:t>
            </a:r>
            <a:endParaRPr lang="en-US" sz="1400" dirty="0"/>
          </a:p>
        </p:txBody>
      </p:sp>
      <p:sp>
        <p:nvSpPr>
          <p:cNvPr id="9" name="Text 6"/>
          <p:cNvSpPr/>
          <p:nvPr/>
        </p:nvSpPr>
        <p:spPr>
          <a:xfrm>
            <a:off x="4663440" y="822960"/>
            <a:ext cx="7132320" cy="822960"/>
          </a:xfrm>
          <a:prstGeom prst="rect">
            <a:avLst/>
          </a:prstGeom>
          <a:noFill/>
          <a:ln/>
        </p:spPr>
        <p:txBody>
          <a:bodyPr wrap="square" lIns="0" tIns="0" rIns="0" bIns="0" rtlCol="0" anchor="ctr"/>
          <a:lstStyle/>
          <a:p>
            <a:pPr indent="0" marL="0">
              <a:buNone/>
            </a:pPr>
            <a:r>
              <a:rPr lang="en-US" sz="3600" b="1" dirty="0">
                <a:solidFill>
                  <a:srgbClr val="11202B"/>
                </a:solidFill>
                <a:latin typeface="Calibri" pitchFamily="34" charset="0"/>
                <a:ea typeface="Calibri" pitchFamily="34" charset="-122"/>
                <a:cs typeface="Calibri" pitchFamily="34" charset="-120"/>
              </a:rPr>
              <a:t>Knows the layout.</a:t>
            </a:r>
            <a:endParaRPr lang="en-US" sz="3600" dirty="0"/>
          </a:p>
        </p:txBody>
      </p:sp>
      <p:sp>
        <p:nvSpPr>
          <p:cNvPr id="10" name="Text 7"/>
          <p:cNvSpPr/>
          <p:nvPr/>
        </p:nvSpPr>
        <p:spPr>
          <a:xfrm>
            <a:off x="4663440" y="1783080"/>
            <a:ext cx="7132320" cy="1463040"/>
          </a:xfrm>
          <a:prstGeom prst="rect">
            <a:avLst/>
          </a:prstGeom>
          <a:noFill/>
          <a:ln/>
        </p:spPr>
        <p:txBody>
          <a:bodyPr wrap="square" lIns="0" tIns="0" rIns="0" bIns="0" rtlCol="0" anchor="ctr"/>
          <a:lstStyle/>
          <a:p>
            <a:pPr indent="0" marL="0">
              <a:spcAft>
                <a:spcPts val="600"/>
              </a:spcAft>
              <a:buNone/>
            </a:pPr>
            <a:r>
              <a:rPr lang="en-US" sz="1700" dirty="0">
                <a:solidFill>
                  <a:srgbClr val="11202B"/>
                </a:solidFill>
                <a:latin typeface="Calibri" pitchFamily="34" charset="0"/>
                <a:ea typeface="Calibri" pitchFamily="34" charset="-122"/>
                <a:cs typeface="Calibri" pitchFamily="34" charset="-120"/>
              </a:rPr>
              <a:t>Runs into the store, heads straight for the right aisles, and grabs the items without re-learning the floor plan. The mental map is built — now it can move.</a:t>
            </a:r>
            <a:endParaRPr lang="en-US" sz="1700" dirty="0"/>
          </a:p>
        </p:txBody>
      </p:sp>
      <p:sp>
        <p:nvSpPr>
          <p:cNvPr id="11" name="Shape 8"/>
          <p:cNvSpPr/>
          <p:nvPr/>
        </p:nvSpPr>
        <p:spPr>
          <a:xfrm>
            <a:off x="4663440" y="3657600"/>
            <a:ext cx="2331720" cy="2651760"/>
          </a:xfrm>
          <a:prstGeom prst="rect">
            <a:avLst/>
          </a:prstGeom>
          <a:solidFill>
            <a:srgbClr val="FFFFFF"/>
          </a:solidFill>
          <a:ln w="12700">
            <a:solidFill>
              <a:srgbClr val="D6E2E6"/>
            </a:solidFill>
            <a:prstDash val="solid"/>
          </a:ln>
          <a:effectLst>
            <a:outerShdw sx="100000" sy="100000" kx="0" ky="0" algn="bl" rotWithShape="0" blurRad="127000" dist="25400" dir="8100000">
              <a:srgbClr val="0F2536">
                <a:alpha val="8000"/>
              </a:srgbClr>
            </a:outerShdw>
          </a:effectLst>
        </p:spPr>
      </p:sp>
      <p:sp>
        <p:nvSpPr>
          <p:cNvPr id="12" name="Shape 9"/>
          <p:cNvSpPr/>
          <p:nvPr/>
        </p:nvSpPr>
        <p:spPr>
          <a:xfrm>
            <a:off x="4937760" y="3931920"/>
            <a:ext cx="640080" cy="640080"/>
          </a:xfrm>
          <a:prstGeom prst="ellipse">
            <a:avLst/>
          </a:prstGeom>
          <a:solidFill>
            <a:srgbClr val="E8F1F2"/>
          </a:solidFill>
          <a:ln w="12700">
            <a:solidFill>
              <a:srgbClr val="D6E2E6"/>
            </a:solidFill>
            <a:prstDash val="solid"/>
          </a:ln>
        </p:spPr>
      </p:sp>
      <p:pic>
        <p:nvPicPr>
          <p:cNvPr id="13" name="Image 1" descr="preencoded.png">    </p:cNvPr>
          <p:cNvPicPr>
            <a:picLocks noChangeAspect="1"/>
          </p:cNvPicPr>
          <p:nvPr/>
        </p:nvPicPr>
        <p:blipFill>
          <a:blip r:embed="rId2"/>
          <a:stretch>
            <a:fillRect/>
          </a:stretch>
        </p:blipFill>
        <p:spPr>
          <a:xfrm>
            <a:off x="5047488" y="4041648"/>
            <a:ext cx="420624" cy="420624"/>
          </a:xfrm>
          <a:prstGeom prst="rect">
            <a:avLst/>
          </a:prstGeom>
        </p:spPr>
      </p:pic>
      <p:sp>
        <p:nvSpPr>
          <p:cNvPr id="14" name="Text 10"/>
          <p:cNvSpPr/>
          <p:nvPr/>
        </p:nvSpPr>
        <p:spPr>
          <a:xfrm>
            <a:off x="4846320" y="4709160"/>
            <a:ext cx="2011680" cy="457200"/>
          </a:xfrm>
          <a:prstGeom prst="rect">
            <a:avLst/>
          </a:prstGeom>
          <a:noFill/>
          <a:ln/>
        </p:spPr>
        <p:txBody>
          <a:bodyPr wrap="square" lIns="0" tIns="0" rIns="0" bIns="0" rtlCol="0" anchor="ctr"/>
          <a:lstStyle/>
          <a:p>
            <a:pPr indent="0" marL="0">
              <a:buNone/>
            </a:pPr>
            <a:r>
              <a:rPr lang="en-US" sz="1400" b="1" dirty="0">
                <a:solidFill>
                  <a:srgbClr val="11202B"/>
                </a:solidFill>
                <a:latin typeface="Calibri" pitchFamily="34" charset="0"/>
                <a:ea typeface="Calibri" pitchFamily="34" charset="-122"/>
                <a:cs typeface="Calibri" pitchFamily="34" charset="-120"/>
              </a:rPr>
              <a:t>Knows the layout</a:t>
            </a:r>
            <a:endParaRPr lang="en-US" sz="1400" dirty="0"/>
          </a:p>
        </p:txBody>
      </p:sp>
      <p:sp>
        <p:nvSpPr>
          <p:cNvPr id="15" name="Text 11"/>
          <p:cNvSpPr/>
          <p:nvPr/>
        </p:nvSpPr>
        <p:spPr>
          <a:xfrm>
            <a:off x="4846320" y="5166360"/>
            <a:ext cx="2011680" cy="1005840"/>
          </a:xfrm>
          <a:prstGeom prst="rect">
            <a:avLst/>
          </a:prstGeom>
          <a:noFill/>
          <a:ln/>
        </p:spPr>
        <p:txBody>
          <a:bodyPr wrap="square" lIns="0" tIns="0" rIns="0" bIns="0" rtlCol="0" anchor="t"/>
          <a:lstStyle/>
          <a:p>
            <a:pPr indent="0" marL="0">
              <a:buNone/>
            </a:pPr>
            <a:r>
              <a:rPr lang="en-US" sz="1200" dirty="0">
                <a:solidFill>
                  <a:srgbClr val="5C7280"/>
                </a:solidFill>
                <a:latin typeface="Calibri" pitchFamily="34" charset="0"/>
                <a:ea typeface="Calibri" pitchFamily="34" charset="-122"/>
                <a:cs typeface="Calibri" pitchFamily="34" charset="-120"/>
              </a:rPr>
              <a:t>No more wandering — it goes straight to the shelf.</a:t>
            </a:r>
            <a:endParaRPr lang="en-US" sz="1200" dirty="0"/>
          </a:p>
        </p:txBody>
      </p:sp>
      <p:sp>
        <p:nvSpPr>
          <p:cNvPr id="16" name="Shape 12"/>
          <p:cNvSpPr/>
          <p:nvPr/>
        </p:nvSpPr>
        <p:spPr>
          <a:xfrm>
            <a:off x="7132320" y="3657600"/>
            <a:ext cx="2331720" cy="2651760"/>
          </a:xfrm>
          <a:prstGeom prst="rect">
            <a:avLst/>
          </a:prstGeom>
          <a:solidFill>
            <a:srgbClr val="FFFFFF"/>
          </a:solidFill>
          <a:ln w="12700">
            <a:solidFill>
              <a:srgbClr val="D6E2E6"/>
            </a:solidFill>
            <a:prstDash val="solid"/>
          </a:ln>
          <a:effectLst>
            <a:outerShdw sx="100000" sy="100000" kx="0" ky="0" algn="bl" rotWithShape="0" blurRad="127000" dist="25400" dir="8100000">
              <a:srgbClr val="0F2536">
                <a:alpha val="8000"/>
              </a:srgbClr>
            </a:outerShdw>
          </a:effectLst>
        </p:spPr>
      </p:sp>
      <p:sp>
        <p:nvSpPr>
          <p:cNvPr id="17" name="Shape 13"/>
          <p:cNvSpPr/>
          <p:nvPr/>
        </p:nvSpPr>
        <p:spPr>
          <a:xfrm>
            <a:off x="7406640" y="3931920"/>
            <a:ext cx="640080" cy="640080"/>
          </a:xfrm>
          <a:prstGeom prst="ellipse">
            <a:avLst/>
          </a:prstGeom>
          <a:solidFill>
            <a:srgbClr val="E8F1F2"/>
          </a:solidFill>
          <a:ln w="12700">
            <a:solidFill>
              <a:srgbClr val="D6E2E6"/>
            </a:solidFill>
            <a:prstDash val="solid"/>
          </a:ln>
        </p:spPr>
      </p:sp>
      <p:pic>
        <p:nvPicPr>
          <p:cNvPr id="18" name="Image 2" descr="preencoded.png">    </p:cNvPr>
          <p:cNvPicPr>
            <a:picLocks noChangeAspect="1"/>
          </p:cNvPicPr>
          <p:nvPr/>
        </p:nvPicPr>
        <p:blipFill>
          <a:blip r:embed="rId3"/>
          <a:stretch>
            <a:fillRect/>
          </a:stretch>
        </p:blipFill>
        <p:spPr>
          <a:xfrm>
            <a:off x="7516368" y="4041648"/>
            <a:ext cx="420624" cy="420624"/>
          </a:xfrm>
          <a:prstGeom prst="rect">
            <a:avLst/>
          </a:prstGeom>
        </p:spPr>
      </p:pic>
      <p:sp>
        <p:nvSpPr>
          <p:cNvPr id="19" name="Text 14"/>
          <p:cNvSpPr/>
          <p:nvPr/>
        </p:nvSpPr>
        <p:spPr>
          <a:xfrm>
            <a:off x="7315200" y="4709160"/>
            <a:ext cx="2011680" cy="457200"/>
          </a:xfrm>
          <a:prstGeom prst="rect">
            <a:avLst/>
          </a:prstGeom>
          <a:noFill/>
          <a:ln/>
        </p:spPr>
        <p:txBody>
          <a:bodyPr wrap="square" lIns="0" tIns="0" rIns="0" bIns="0" rtlCol="0" anchor="ctr"/>
          <a:lstStyle/>
          <a:p>
            <a:pPr indent="0" marL="0">
              <a:buNone/>
            </a:pPr>
            <a:r>
              <a:rPr lang="en-US" sz="1400" b="1" dirty="0">
                <a:solidFill>
                  <a:srgbClr val="11202B"/>
                </a:solidFill>
                <a:latin typeface="Calibri" pitchFamily="34" charset="0"/>
                <a:ea typeface="Calibri" pitchFamily="34" charset="-122"/>
                <a:cs typeface="Calibri" pitchFamily="34" charset="-120"/>
              </a:rPr>
              <a:t>Moves faster</a:t>
            </a:r>
            <a:endParaRPr lang="en-US" sz="1400" dirty="0"/>
          </a:p>
        </p:txBody>
      </p:sp>
      <p:sp>
        <p:nvSpPr>
          <p:cNvPr id="20" name="Text 15"/>
          <p:cNvSpPr/>
          <p:nvPr/>
        </p:nvSpPr>
        <p:spPr>
          <a:xfrm>
            <a:off x="7315200" y="5166360"/>
            <a:ext cx="2011680" cy="1005840"/>
          </a:xfrm>
          <a:prstGeom prst="rect">
            <a:avLst/>
          </a:prstGeom>
          <a:noFill/>
          <a:ln/>
        </p:spPr>
        <p:txBody>
          <a:bodyPr wrap="square" lIns="0" tIns="0" rIns="0" bIns="0" rtlCol="0" anchor="t"/>
          <a:lstStyle/>
          <a:p>
            <a:pPr indent="0" marL="0">
              <a:buNone/>
            </a:pPr>
            <a:r>
              <a:rPr lang="en-US" sz="1200" dirty="0">
                <a:solidFill>
                  <a:srgbClr val="5C7280"/>
                </a:solidFill>
                <a:latin typeface="Calibri" pitchFamily="34" charset="0"/>
                <a:ea typeface="Calibri" pitchFamily="34" charset="-122"/>
                <a:cs typeface="Calibri" pitchFamily="34" charset="-120"/>
              </a:rPr>
              <a:t>Less time exploring means more time executing.</a:t>
            </a:r>
            <a:endParaRPr lang="en-US" sz="1200" dirty="0"/>
          </a:p>
        </p:txBody>
      </p:sp>
      <p:sp>
        <p:nvSpPr>
          <p:cNvPr id="21" name="Shape 16"/>
          <p:cNvSpPr/>
          <p:nvPr/>
        </p:nvSpPr>
        <p:spPr>
          <a:xfrm>
            <a:off x="9601200" y="3657600"/>
            <a:ext cx="2331720" cy="2651760"/>
          </a:xfrm>
          <a:prstGeom prst="rect">
            <a:avLst/>
          </a:prstGeom>
          <a:solidFill>
            <a:srgbClr val="FFFFFF"/>
          </a:solidFill>
          <a:ln w="12700">
            <a:solidFill>
              <a:srgbClr val="D6E2E6"/>
            </a:solidFill>
            <a:prstDash val="solid"/>
          </a:ln>
          <a:effectLst>
            <a:outerShdw sx="100000" sy="100000" kx="0" ky="0" algn="bl" rotWithShape="0" blurRad="127000" dist="25400" dir="8100000">
              <a:srgbClr val="0F2536">
                <a:alpha val="8000"/>
              </a:srgbClr>
            </a:outerShdw>
          </a:effectLst>
        </p:spPr>
      </p:sp>
      <p:sp>
        <p:nvSpPr>
          <p:cNvPr id="22" name="Shape 17"/>
          <p:cNvSpPr/>
          <p:nvPr/>
        </p:nvSpPr>
        <p:spPr>
          <a:xfrm>
            <a:off x="9875520" y="3931920"/>
            <a:ext cx="640080" cy="640080"/>
          </a:xfrm>
          <a:prstGeom prst="ellipse">
            <a:avLst/>
          </a:prstGeom>
          <a:solidFill>
            <a:srgbClr val="E8F1F2"/>
          </a:solidFill>
          <a:ln w="12700">
            <a:solidFill>
              <a:srgbClr val="D6E2E6"/>
            </a:solidFill>
            <a:prstDash val="solid"/>
          </a:ln>
        </p:spPr>
      </p:sp>
      <p:pic>
        <p:nvPicPr>
          <p:cNvPr id="23" name="Image 3" descr="preencoded.png">    </p:cNvPr>
          <p:cNvPicPr>
            <a:picLocks noChangeAspect="1"/>
          </p:cNvPicPr>
          <p:nvPr/>
        </p:nvPicPr>
        <p:blipFill>
          <a:blip r:embed="rId4"/>
          <a:stretch>
            <a:fillRect/>
          </a:stretch>
        </p:blipFill>
        <p:spPr>
          <a:xfrm>
            <a:off x="9985248" y="4041648"/>
            <a:ext cx="420624" cy="420624"/>
          </a:xfrm>
          <a:prstGeom prst="rect">
            <a:avLst/>
          </a:prstGeom>
        </p:spPr>
      </p:pic>
      <p:sp>
        <p:nvSpPr>
          <p:cNvPr id="24" name="Text 18"/>
          <p:cNvSpPr/>
          <p:nvPr/>
        </p:nvSpPr>
        <p:spPr>
          <a:xfrm>
            <a:off x="9784080" y="4709160"/>
            <a:ext cx="2011680" cy="457200"/>
          </a:xfrm>
          <a:prstGeom prst="rect">
            <a:avLst/>
          </a:prstGeom>
          <a:noFill/>
          <a:ln/>
        </p:spPr>
        <p:txBody>
          <a:bodyPr wrap="square" lIns="0" tIns="0" rIns="0" bIns="0" rtlCol="0" anchor="ctr"/>
          <a:lstStyle/>
          <a:p>
            <a:pPr indent="0" marL="0">
              <a:buNone/>
            </a:pPr>
            <a:r>
              <a:rPr lang="en-US" sz="1400" b="1" dirty="0">
                <a:solidFill>
                  <a:srgbClr val="11202B"/>
                </a:solidFill>
                <a:latin typeface="Calibri" pitchFamily="34" charset="0"/>
                <a:ea typeface="Calibri" pitchFamily="34" charset="-122"/>
                <a:cs typeface="Calibri" pitchFamily="34" charset="-120"/>
              </a:rPr>
              <a:t>Still carrying weight</a:t>
            </a:r>
            <a:endParaRPr lang="en-US" sz="1400" dirty="0"/>
          </a:p>
        </p:txBody>
      </p:sp>
      <p:sp>
        <p:nvSpPr>
          <p:cNvPr id="25" name="Text 19"/>
          <p:cNvSpPr/>
          <p:nvPr/>
        </p:nvSpPr>
        <p:spPr>
          <a:xfrm>
            <a:off x="9784080" y="5166360"/>
            <a:ext cx="2011680" cy="1005840"/>
          </a:xfrm>
          <a:prstGeom prst="rect">
            <a:avLst/>
          </a:prstGeom>
          <a:noFill/>
          <a:ln/>
        </p:spPr>
        <p:txBody>
          <a:bodyPr wrap="square" lIns="0" tIns="0" rIns="0" bIns="0" rtlCol="0" anchor="t"/>
          <a:lstStyle/>
          <a:p>
            <a:pPr indent="0" marL="0">
              <a:buNone/>
            </a:pPr>
            <a:r>
              <a:rPr lang="en-US" sz="1200" dirty="0">
                <a:solidFill>
                  <a:srgbClr val="5C7280"/>
                </a:solidFill>
                <a:latin typeface="Calibri" pitchFamily="34" charset="0"/>
                <a:ea typeface="Calibri" pitchFamily="34" charset="-122"/>
                <a:cs typeface="Calibri" pitchFamily="34" charset="-120"/>
              </a:rPr>
              <a:t>Memory holds the full store, even what it doesn't need.</a:t>
            </a:r>
            <a:endParaRPr lang="en-US" sz="1200" dirty="0"/>
          </a:p>
        </p:txBody>
      </p:sp>
      <p:sp>
        <p:nvSpPr>
          <p:cNvPr id="26" name="Text 20"/>
          <p:cNvSpPr/>
          <p:nvPr/>
        </p:nvSpPr>
        <p:spPr>
          <a:xfrm>
            <a:off x="4663440" y="6400800"/>
            <a:ext cx="6858000" cy="274320"/>
          </a:xfrm>
          <a:prstGeom prst="rect">
            <a:avLst/>
          </a:prstGeom>
          <a:noFill/>
          <a:ln/>
        </p:spPr>
        <p:txBody>
          <a:bodyPr wrap="square" lIns="0" tIns="0" rIns="0" bIns="0" rtlCol="0" anchor="ctr"/>
          <a:lstStyle/>
          <a:p>
            <a:pPr indent="0" marL="0">
              <a:buNone/>
            </a:pPr>
            <a:r>
              <a:rPr lang="en-US" sz="1000" dirty="0">
                <a:solidFill>
                  <a:srgbClr val="5C7280"/>
                </a:solidFill>
                <a:latin typeface="Calibri" pitchFamily="34" charset="0"/>
                <a:ea typeface="Calibri" pitchFamily="34" charset="-122"/>
                <a:cs typeface="Calibri" pitchFamily="34" charset="-120"/>
              </a:rPr>
              <a:t>Slide 4 of 6</a:t>
            </a:r>
            <a:endParaRPr lang="en-US" sz="1000" dirty="0"/>
          </a:p>
        </p:txBody>
      </p:sp>
      <p:sp>
        <p:nvSpPr>
          <p:cNvPr id="27" name="Oval 26"/>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8F1F2"/>
        </a:solidFill>
      </p:bgPr>
    </p:bg>
    <p:spTree>
      <p:nvGrpSpPr>
        <p:cNvPr id="1" name=""/>
        <p:cNvGrpSpPr/>
        <p:nvPr/>
      </p:nvGrpSpPr>
      <p:grpSpPr>
        <a:xfrm>
          <a:off x="0" y="0"/>
          <a:ext cx="0" cy="0"/>
          <a:chOff x="0" y="0"/>
          <a:chExt cx="0" cy="0"/>
        </a:xfrm>
      </p:grpSpPr>
      <p:sp>
        <p:nvSpPr>
          <p:cNvPr id="2" name="Shape 0"/>
          <p:cNvSpPr/>
          <p:nvPr/>
        </p:nvSpPr>
        <p:spPr>
          <a:xfrm>
            <a:off x="0" y="0"/>
            <a:ext cx="4206240" cy="6858000"/>
          </a:xfrm>
          <a:prstGeom prst="rect">
            <a:avLst/>
          </a:prstGeom>
          <a:solidFill>
            <a:srgbClr val="0F2536"/>
          </a:solidFill>
          <a:ln w="12700">
            <a:solidFill>
              <a:srgbClr val="0F2536"/>
            </a:solidFill>
            <a:prstDash val="solid"/>
          </a:ln>
        </p:spPr>
      </p:sp>
      <p:sp>
        <p:nvSpPr>
          <p:cNvPr id="3" name="Shape 1"/>
          <p:cNvSpPr/>
          <p:nvPr/>
        </p:nvSpPr>
        <p:spPr>
          <a:xfrm>
            <a:off x="4206240" y="0"/>
            <a:ext cx="91440" cy="6858000"/>
          </a:xfrm>
          <a:prstGeom prst="rect">
            <a:avLst/>
          </a:prstGeom>
          <a:solidFill>
            <a:srgbClr val="02C39A"/>
          </a:solidFill>
          <a:ln w="12700">
            <a:solidFill>
              <a:srgbClr val="02C39A"/>
            </a:solidFill>
            <a:prstDash val="solid"/>
          </a:ln>
        </p:spPr>
      </p:sp>
      <p:sp>
        <p:nvSpPr>
          <p:cNvPr id="4" name="Text 2"/>
          <p:cNvSpPr/>
          <p:nvPr/>
        </p:nvSpPr>
        <p:spPr>
          <a:xfrm>
            <a:off x="548640" y="640080"/>
            <a:ext cx="3200400" cy="365760"/>
          </a:xfrm>
          <a:prstGeom prst="rect">
            <a:avLst/>
          </a:prstGeom>
          <a:noFill/>
          <a:ln/>
        </p:spPr>
        <p:txBody>
          <a:bodyPr wrap="square" lIns="0" tIns="0" rIns="0" bIns="0" rtlCol="0" anchor="ctr"/>
          <a:lstStyle/>
          <a:p>
            <a:pPr indent="0" marL="0">
              <a:buNone/>
            </a:pPr>
            <a:r>
              <a:rPr lang="en-US" sz="1400" b="1" spc="800" kern="0" dirty="0">
                <a:solidFill>
                  <a:srgbClr val="02C39A"/>
                </a:solidFill>
                <a:latin typeface="Calibri" pitchFamily="34" charset="0"/>
                <a:ea typeface="Calibri" pitchFamily="34" charset="-122"/>
                <a:cs typeface="Calibri" pitchFamily="34" charset="-120"/>
              </a:rPr>
              <a:t>STAGE 3</a:t>
            </a:r>
            <a:endParaRPr lang="en-US" sz="1400" dirty="0"/>
          </a:p>
        </p:txBody>
      </p:sp>
      <p:sp>
        <p:nvSpPr>
          <p:cNvPr id="5" name="Text 3"/>
          <p:cNvSpPr/>
          <p:nvPr/>
        </p:nvSpPr>
        <p:spPr>
          <a:xfrm>
            <a:off x="548640" y="960120"/>
            <a:ext cx="3200400" cy="2011680"/>
          </a:xfrm>
          <a:prstGeom prst="rect">
            <a:avLst/>
          </a:prstGeom>
          <a:noFill/>
          <a:ln/>
        </p:spPr>
        <p:txBody>
          <a:bodyPr wrap="square" lIns="0" tIns="0" rIns="0" bIns="0" rtlCol="0" anchor="ctr"/>
          <a:lstStyle/>
          <a:p>
            <a:pPr indent="0" marL="0">
              <a:buNone/>
            </a:pPr>
            <a:r>
              <a:rPr lang="en-US" sz="18000" b="1" dirty="0">
                <a:solidFill>
                  <a:srgbClr val="02C39A"/>
                </a:solidFill>
                <a:latin typeface="Calibri" pitchFamily="34" charset="0"/>
                <a:ea typeface="Calibri" pitchFamily="34" charset="-122"/>
                <a:cs typeface="Calibri" pitchFamily="34" charset="-120"/>
              </a:rPr>
              <a:t>03</a:t>
            </a:r>
            <a:endParaRPr lang="en-US" sz="18000" dirty="0"/>
          </a:p>
        </p:txBody>
      </p:sp>
      <p:pic>
        <p:nvPicPr>
          <p:cNvPr id="6" name="Image 0" descr="preencoded.png">    </p:cNvPr>
          <p:cNvPicPr>
            <a:picLocks noChangeAspect="1"/>
          </p:cNvPicPr>
          <p:nvPr/>
        </p:nvPicPr>
        <p:blipFill>
          <a:blip r:embed="rId1"/>
          <a:stretch>
            <a:fillRect/>
          </a:stretch>
        </p:blipFill>
        <p:spPr>
          <a:xfrm>
            <a:off x="548640" y="3291840"/>
            <a:ext cx="640080" cy="640080"/>
          </a:xfrm>
          <a:prstGeom prst="rect">
            <a:avLst/>
          </a:prstGeom>
        </p:spPr>
      </p:pic>
      <p:sp>
        <p:nvSpPr>
          <p:cNvPr id="7" name="Text 4"/>
          <p:cNvSpPr/>
          <p:nvPr/>
        </p:nvSpPr>
        <p:spPr>
          <a:xfrm>
            <a:off x="1325880" y="3337560"/>
            <a:ext cx="2743200" cy="54864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The Specialist</a:t>
            </a:r>
            <a:endParaRPr lang="en-US" sz="2200" dirty="0"/>
          </a:p>
        </p:txBody>
      </p:sp>
      <p:sp>
        <p:nvSpPr>
          <p:cNvPr id="8" name="Text 5"/>
          <p:cNvSpPr/>
          <p:nvPr/>
        </p:nvSpPr>
        <p:spPr>
          <a:xfrm>
            <a:off x="548640" y="3931920"/>
            <a:ext cx="3657600" cy="457200"/>
          </a:xfrm>
          <a:prstGeom prst="rect">
            <a:avLst/>
          </a:prstGeom>
          <a:noFill/>
          <a:ln/>
        </p:spPr>
        <p:txBody>
          <a:bodyPr wrap="square" lIns="0" tIns="0" rIns="0" bIns="0" rtlCol="0" anchor="ctr"/>
          <a:lstStyle/>
          <a:p>
            <a:pPr indent="0" marL="0">
              <a:buNone/>
            </a:pPr>
            <a:r>
              <a:rPr lang="en-US" sz="1400" i="1" dirty="0">
                <a:solidFill>
                  <a:srgbClr val="E8F1F2"/>
                </a:solidFill>
                <a:latin typeface="Calibri" pitchFamily="34" charset="0"/>
                <a:ea typeface="Calibri" pitchFamily="34" charset="-122"/>
                <a:cs typeface="Calibri" pitchFamily="34" charset="-120"/>
              </a:rPr>
              <a:t>Blinders on. In and out.</a:t>
            </a:r>
            <a:endParaRPr lang="en-US" sz="1400" dirty="0"/>
          </a:p>
        </p:txBody>
      </p:sp>
      <p:sp>
        <p:nvSpPr>
          <p:cNvPr id="9" name="Text 6"/>
          <p:cNvSpPr/>
          <p:nvPr/>
        </p:nvSpPr>
        <p:spPr>
          <a:xfrm>
            <a:off x="4663440" y="822960"/>
            <a:ext cx="7132320" cy="822960"/>
          </a:xfrm>
          <a:prstGeom prst="rect">
            <a:avLst/>
          </a:prstGeom>
          <a:noFill/>
          <a:ln/>
        </p:spPr>
        <p:txBody>
          <a:bodyPr wrap="square" lIns="0" tIns="0" rIns="0" bIns="0" rtlCol="0" anchor="ctr"/>
          <a:lstStyle/>
          <a:p>
            <a:pPr indent="0" marL="0">
              <a:buNone/>
            </a:pPr>
            <a:r>
              <a:rPr lang="en-US" sz="3200" b="1" dirty="0">
                <a:solidFill>
                  <a:srgbClr val="11202B"/>
                </a:solidFill>
                <a:latin typeface="Calibri" pitchFamily="34" charset="0"/>
                <a:ea typeface="Calibri" pitchFamily="34" charset="-122"/>
                <a:cs typeface="Calibri" pitchFamily="34" charset="-120"/>
              </a:rPr>
              <a:t>Clear the cache. Grab the items.</a:t>
            </a:r>
            <a:endParaRPr lang="en-US" sz="3200" dirty="0"/>
          </a:p>
        </p:txBody>
      </p:sp>
      <p:sp>
        <p:nvSpPr>
          <p:cNvPr id="10" name="Text 7"/>
          <p:cNvSpPr/>
          <p:nvPr/>
        </p:nvSpPr>
        <p:spPr>
          <a:xfrm>
            <a:off x="4663440" y="1783080"/>
            <a:ext cx="7132320" cy="1463040"/>
          </a:xfrm>
          <a:prstGeom prst="rect">
            <a:avLst/>
          </a:prstGeom>
          <a:noFill/>
          <a:ln/>
        </p:spPr>
        <p:txBody>
          <a:bodyPr wrap="square" lIns="0" tIns="0" rIns="0" bIns="0" rtlCol="0" anchor="ctr"/>
          <a:lstStyle/>
          <a:p>
            <a:pPr indent="0" marL="0">
              <a:spcAft>
                <a:spcPts val="600"/>
              </a:spcAft>
              <a:buNone/>
            </a:pPr>
            <a:r>
              <a:rPr lang="en-US" sz="1700" dirty="0">
                <a:solidFill>
                  <a:srgbClr val="11202B"/>
                </a:solidFill>
                <a:latin typeface="Calibri" pitchFamily="34" charset="0"/>
                <a:ea typeface="Calibri" pitchFamily="34" charset="-122"/>
                <a:cs typeface="Calibri" pitchFamily="34" charset="-120"/>
              </a:rPr>
              <a:t>Strip away everything the agent doesn't need. No memory of unrelated aisles, no wasted context. It walks in for the eight items on the list, grabs them, and walks back out.</a:t>
            </a:r>
            <a:endParaRPr lang="en-US" sz="1700" dirty="0"/>
          </a:p>
        </p:txBody>
      </p:sp>
      <p:sp>
        <p:nvSpPr>
          <p:cNvPr id="11" name="Shape 8"/>
          <p:cNvSpPr/>
          <p:nvPr/>
        </p:nvSpPr>
        <p:spPr>
          <a:xfrm>
            <a:off x="4663440" y="3657600"/>
            <a:ext cx="2331720" cy="2651760"/>
          </a:xfrm>
          <a:prstGeom prst="rect">
            <a:avLst/>
          </a:prstGeom>
          <a:solidFill>
            <a:srgbClr val="FFFFFF"/>
          </a:solidFill>
          <a:ln w="12700">
            <a:solidFill>
              <a:srgbClr val="D6E2E6"/>
            </a:solidFill>
            <a:prstDash val="solid"/>
          </a:ln>
          <a:effectLst>
            <a:outerShdw sx="100000" sy="100000" kx="0" ky="0" algn="bl" rotWithShape="0" blurRad="127000" dist="25400" dir="8100000">
              <a:srgbClr val="0F2536">
                <a:alpha val="8000"/>
              </a:srgbClr>
            </a:outerShdw>
          </a:effectLst>
        </p:spPr>
      </p:sp>
      <p:sp>
        <p:nvSpPr>
          <p:cNvPr id="12" name="Shape 9"/>
          <p:cNvSpPr/>
          <p:nvPr/>
        </p:nvSpPr>
        <p:spPr>
          <a:xfrm>
            <a:off x="4937760" y="3931920"/>
            <a:ext cx="640080" cy="640080"/>
          </a:xfrm>
          <a:prstGeom prst="ellipse">
            <a:avLst/>
          </a:prstGeom>
          <a:solidFill>
            <a:srgbClr val="0F2536"/>
          </a:solidFill>
          <a:ln w="12700">
            <a:solidFill>
              <a:srgbClr val="0F2536"/>
            </a:solidFill>
            <a:prstDash val="solid"/>
          </a:ln>
        </p:spPr>
      </p:sp>
      <p:pic>
        <p:nvPicPr>
          <p:cNvPr id="13" name="Image 1" descr="preencoded.png">    </p:cNvPr>
          <p:cNvPicPr>
            <a:picLocks noChangeAspect="1"/>
          </p:cNvPicPr>
          <p:nvPr/>
        </p:nvPicPr>
        <p:blipFill>
          <a:blip r:embed="rId2"/>
          <a:stretch>
            <a:fillRect/>
          </a:stretch>
        </p:blipFill>
        <p:spPr>
          <a:xfrm>
            <a:off x="5047488" y="4041648"/>
            <a:ext cx="420624" cy="420624"/>
          </a:xfrm>
          <a:prstGeom prst="rect">
            <a:avLst/>
          </a:prstGeom>
        </p:spPr>
      </p:pic>
      <p:sp>
        <p:nvSpPr>
          <p:cNvPr id="14" name="Text 10"/>
          <p:cNvSpPr/>
          <p:nvPr/>
        </p:nvSpPr>
        <p:spPr>
          <a:xfrm>
            <a:off x="4846320" y="4709160"/>
            <a:ext cx="2011680" cy="457200"/>
          </a:xfrm>
          <a:prstGeom prst="rect">
            <a:avLst/>
          </a:prstGeom>
          <a:noFill/>
          <a:ln/>
        </p:spPr>
        <p:txBody>
          <a:bodyPr wrap="square" lIns="0" tIns="0" rIns="0" bIns="0" rtlCol="0" anchor="ctr"/>
          <a:lstStyle/>
          <a:p>
            <a:pPr indent="0" marL="0">
              <a:buNone/>
            </a:pPr>
            <a:r>
              <a:rPr lang="en-US" sz="1400" b="1" dirty="0">
                <a:solidFill>
                  <a:srgbClr val="11202B"/>
                </a:solidFill>
                <a:latin typeface="Calibri" pitchFamily="34" charset="0"/>
                <a:ea typeface="Calibri" pitchFamily="34" charset="-122"/>
                <a:cs typeface="Calibri" pitchFamily="34" charset="-120"/>
              </a:rPr>
              <a:t>Cache cleared</a:t>
            </a:r>
            <a:endParaRPr lang="en-US" sz="1400" dirty="0"/>
          </a:p>
        </p:txBody>
      </p:sp>
      <p:sp>
        <p:nvSpPr>
          <p:cNvPr id="15" name="Text 11"/>
          <p:cNvSpPr/>
          <p:nvPr/>
        </p:nvSpPr>
        <p:spPr>
          <a:xfrm>
            <a:off x="4846320" y="5166360"/>
            <a:ext cx="2011680" cy="1005840"/>
          </a:xfrm>
          <a:prstGeom prst="rect">
            <a:avLst/>
          </a:prstGeom>
          <a:noFill/>
          <a:ln/>
        </p:spPr>
        <p:txBody>
          <a:bodyPr wrap="square" lIns="0" tIns="0" rIns="0" bIns="0" rtlCol="0" anchor="t"/>
          <a:lstStyle/>
          <a:p>
            <a:pPr indent="0" marL="0">
              <a:buNone/>
            </a:pPr>
            <a:r>
              <a:rPr lang="en-US" sz="1200" dirty="0">
                <a:solidFill>
                  <a:srgbClr val="5C7280"/>
                </a:solidFill>
                <a:latin typeface="Calibri" pitchFamily="34" charset="0"/>
                <a:ea typeface="Calibri" pitchFamily="34" charset="-122"/>
                <a:cs typeface="Calibri" pitchFamily="34" charset="-120"/>
              </a:rPr>
              <a:t>Only the context this task needs — nothing else.</a:t>
            </a:r>
            <a:endParaRPr lang="en-US" sz="1200" dirty="0"/>
          </a:p>
        </p:txBody>
      </p:sp>
      <p:sp>
        <p:nvSpPr>
          <p:cNvPr id="16" name="Shape 12"/>
          <p:cNvSpPr/>
          <p:nvPr/>
        </p:nvSpPr>
        <p:spPr>
          <a:xfrm>
            <a:off x="7132320" y="3657600"/>
            <a:ext cx="2331720" cy="2651760"/>
          </a:xfrm>
          <a:prstGeom prst="rect">
            <a:avLst/>
          </a:prstGeom>
          <a:solidFill>
            <a:srgbClr val="FFFFFF"/>
          </a:solidFill>
          <a:ln w="12700">
            <a:solidFill>
              <a:srgbClr val="D6E2E6"/>
            </a:solidFill>
            <a:prstDash val="solid"/>
          </a:ln>
          <a:effectLst>
            <a:outerShdw sx="100000" sy="100000" kx="0" ky="0" algn="bl" rotWithShape="0" blurRad="127000" dist="25400" dir="8100000">
              <a:srgbClr val="0F2536">
                <a:alpha val="8000"/>
              </a:srgbClr>
            </a:outerShdw>
          </a:effectLst>
        </p:spPr>
      </p:sp>
      <p:sp>
        <p:nvSpPr>
          <p:cNvPr id="17" name="Shape 13"/>
          <p:cNvSpPr/>
          <p:nvPr/>
        </p:nvSpPr>
        <p:spPr>
          <a:xfrm>
            <a:off x="7406640" y="3931920"/>
            <a:ext cx="640080" cy="640080"/>
          </a:xfrm>
          <a:prstGeom prst="ellipse">
            <a:avLst/>
          </a:prstGeom>
          <a:solidFill>
            <a:srgbClr val="0F2536"/>
          </a:solidFill>
          <a:ln w="12700">
            <a:solidFill>
              <a:srgbClr val="0F2536"/>
            </a:solidFill>
            <a:prstDash val="solid"/>
          </a:ln>
        </p:spPr>
      </p:sp>
      <p:pic>
        <p:nvPicPr>
          <p:cNvPr id="18" name="Image 2" descr="preencoded.png">    </p:cNvPr>
          <p:cNvPicPr>
            <a:picLocks noChangeAspect="1"/>
          </p:cNvPicPr>
          <p:nvPr/>
        </p:nvPicPr>
        <p:blipFill>
          <a:blip r:embed="rId3"/>
          <a:stretch>
            <a:fillRect/>
          </a:stretch>
        </p:blipFill>
        <p:spPr>
          <a:xfrm>
            <a:off x="7516368" y="4041648"/>
            <a:ext cx="420624" cy="420624"/>
          </a:xfrm>
          <a:prstGeom prst="rect">
            <a:avLst/>
          </a:prstGeom>
        </p:spPr>
      </p:pic>
      <p:sp>
        <p:nvSpPr>
          <p:cNvPr id="19" name="Text 14"/>
          <p:cNvSpPr/>
          <p:nvPr/>
        </p:nvSpPr>
        <p:spPr>
          <a:xfrm>
            <a:off x="7315200" y="4709160"/>
            <a:ext cx="2011680" cy="457200"/>
          </a:xfrm>
          <a:prstGeom prst="rect">
            <a:avLst/>
          </a:prstGeom>
          <a:noFill/>
          <a:ln/>
        </p:spPr>
        <p:txBody>
          <a:bodyPr wrap="square" lIns="0" tIns="0" rIns="0" bIns="0" rtlCol="0" anchor="ctr"/>
          <a:lstStyle/>
          <a:p>
            <a:pPr indent="0" marL="0">
              <a:buNone/>
            </a:pPr>
            <a:r>
              <a:rPr lang="en-US" sz="1400" b="1" dirty="0">
                <a:solidFill>
                  <a:srgbClr val="11202B"/>
                </a:solidFill>
                <a:latin typeface="Calibri" pitchFamily="34" charset="0"/>
                <a:ea typeface="Calibri" pitchFamily="34" charset="-122"/>
                <a:cs typeface="Calibri" pitchFamily="34" charset="-120"/>
              </a:rPr>
              <a:t>Blinders on</a:t>
            </a:r>
            <a:endParaRPr lang="en-US" sz="1400" dirty="0"/>
          </a:p>
        </p:txBody>
      </p:sp>
      <p:sp>
        <p:nvSpPr>
          <p:cNvPr id="20" name="Text 15"/>
          <p:cNvSpPr/>
          <p:nvPr/>
        </p:nvSpPr>
        <p:spPr>
          <a:xfrm>
            <a:off x="7315200" y="5166360"/>
            <a:ext cx="2011680" cy="1005840"/>
          </a:xfrm>
          <a:prstGeom prst="rect">
            <a:avLst/>
          </a:prstGeom>
          <a:noFill/>
          <a:ln/>
        </p:spPr>
        <p:txBody>
          <a:bodyPr wrap="square" lIns="0" tIns="0" rIns="0" bIns="0" rtlCol="0" anchor="t"/>
          <a:lstStyle/>
          <a:p>
            <a:pPr indent="0" marL="0">
              <a:buNone/>
            </a:pPr>
            <a:r>
              <a:rPr lang="en-US" sz="1200" dirty="0">
                <a:solidFill>
                  <a:srgbClr val="5C7280"/>
                </a:solidFill>
                <a:latin typeface="Calibri" pitchFamily="34" charset="0"/>
                <a:ea typeface="Calibri" pitchFamily="34" charset="-122"/>
                <a:cs typeface="Calibri" pitchFamily="34" charset="-120"/>
              </a:rPr>
              <a:t>Ignores every aisle that isn't on the list.</a:t>
            </a:r>
            <a:endParaRPr lang="en-US" sz="1200" dirty="0"/>
          </a:p>
        </p:txBody>
      </p:sp>
      <p:sp>
        <p:nvSpPr>
          <p:cNvPr id="21" name="Shape 16"/>
          <p:cNvSpPr/>
          <p:nvPr/>
        </p:nvSpPr>
        <p:spPr>
          <a:xfrm>
            <a:off x="9601200" y="3657600"/>
            <a:ext cx="2331720" cy="2651760"/>
          </a:xfrm>
          <a:prstGeom prst="rect">
            <a:avLst/>
          </a:prstGeom>
          <a:solidFill>
            <a:srgbClr val="FFFFFF"/>
          </a:solidFill>
          <a:ln w="12700">
            <a:solidFill>
              <a:srgbClr val="D6E2E6"/>
            </a:solidFill>
            <a:prstDash val="solid"/>
          </a:ln>
          <a:effectLst>
            <a:outerShdw sx="100000" sy="100000" kx="0" ky="0" algn="bl" rotWithShape="0" blurRad="127000" dist="25400" dir="8100000">
              <a:srgbClr val="0F2536">
                <a:alpha val="8000"/>
              </a:srgbClr>
            </a:outerShdw>
          </a:effectLst>
        </p:spPr>
      </p:sp>
      <p:sp>
        <p:nvSpPr>
          <p:cNvPr id="22" name="Shape 17"/>
          <p:cNvSpPr/>
          <p:nvPr/>
        </p:nvSpPr>
        <p:spPr>
          <a:xfrm>
            <a:off x="9875520" y="3931920"/>
            <a:ext cx="640080" cy="640080"/>
          </a:xfrm>
          <a:prstGeom prst="ellipse">
            <a:avLst/>
          </a:prstGeom>
          <a:solidFill>
            <a:srgbClr val="0F2536"/>
          </a:solidFill>
          <a:ln w="12700">
            <a:solidFill>
              <a:srgbClr val="0F2536"/>
            </a:solidFill>
            <a:prstDash val="solid"/>
          </a:ln>
        </p:spPr>
      </p:sp>
      <p:pic>
        <p:nvPicPr>
          <p:cNvPr id="23" name="Image 3" descr="preencoded.png">    </p:cNvPr>
          <p:cNvPicPr>
            <a:picLocks noChangeAspect="1"/>
          </p:cNvPicPr>
          <p:nvPr/>
        </p:nvPicPr>
        <p:blipFill>
          <a:blip r:embed="rId4"/>
          <a:stretch>
            <a:fillRect/>
          </a:stretch>
        </p:blipFill>
        <p:spPr>
          <a:xfrm>
            <a:off x="9985248" y="4041648"/>
            <a:ext cx="420624" cy="420624"/>
          </a:xfrm>
          <a:prstGeom prst="rect">
            <a:avLst/>
          </a:prstGeom>
        </p:spPr>
      </p:pic>
      <p:sp>
        <p:nvSpPr>
          <p:cNvPr id="24" name="Text 18"/>
          <p:cNvSpPr/>
          <p:nvPr/>
        </p:nvSpPr>
        <p:spPr>
          <a:xfrm>
            <a:off x="9784080" y="4709160"/>
            <a:ext cx="2011680" cy="457200"/>
          </a:xfrm>
          <a:prstGeom prst="rect">
            <a:avLst/>
          </a:prstGeom>
          <a:noFill/>
          <a:ln/>
        </p:spPr>
        <p:txBody>
          <a:bodyPr wrap="square" lIns="0" tIns="0" rIns="0" bIns="0" rtlCol="0" anchor="ctr"/>
          <a:lstStyle/>
          <a:p>
            <a:pPr indent="0" marL="0">
              <a:buNone/>
            </a:pPr>
            <a:r>
              <a:rPr lang="en-US" sz="1400" b="1" dirty="0">
                <a:solidFill>
                  <a:srgbClr val="11202B"/>
                </a:solidFill>
                <a:latin typeface="Calibri" pitchFamily="34" charset="0"/>
                <a:ea typeface="Calibri" pitchFamily="34" charset="-122"/>
                <a:cs typeface="Calibri" pitchFamily="34" charset="-120"/>
              </a:rPr>
              <a:t>Maximum speed</a:t>
            </a:r>
            <a:endParaRPr lang="en-US" sz="1400" dirty="0"/>
          </a:p>
        </p:txBody>
      </p:sp>
      <p:sp>
        <p:nvSpPr>
          <p:cNvPr id="25" name="Text 19"/>
          <p:cNvSpPr/>
          <p:nvPr/>
        </p:nvSpPr>
        <p:spPr>
          <a:xfrm>
            <a:off x="9784080" y="5166360"/>
            <a:ext cx="2011680" cy="1005840"/>
          </a:xfrm>
          <a:prstGeom prst="rect">
            <a:avLst/>
          </a:prstGeom>
          <a:noFill/>
          <a:ln/>
        </p:spPr>
        <p:txBody>
          <a:bodyPr wrap="square" lIns="0" tIns="0" rIns="0" bIns="0" rtlCol="0" anchor="t"/>
          <a:lstStyle/>
          <a:p>
            <a:pPr indent="0" marL="0">
              <a:buNone/>
            </a:pPr>
            <a:r>
              <a:rPr lang="en-US" sz="1200" dirty="0">
                <a:solidFill>
                  <a:srgbClr val="5C7280"/>
                </a:solidFill>
                <a:latin typeface="Calibri" pitchFamily="34" charset="0"/>
                <a:ea typeface="Calibri" pitchFamily="34" charset="-122"/>
                <a:cs typeface="Calibri" pitchFamily="34" charset="-120"/>
              </a:rPr>
              <a:t>Same task, repeated, optimized to the bone.</a:t>
            </a:r>
            <a:endParaRPr lang="en-US" sz="1200" dirty="0"/>
          </a:p>
        </p:txBody>
      </p:sp>
      <p:sp>
        <p:nvSpPr>
          <p:cNvPr id="26" name="Text 20"/>
          <p:cNvSpPr/>
          <p:nvPr/>
        </p:nvSpPr>
        <p:spPr>
          <a:xfrm>
            <a:off x="4663440" y="6400800"/>
            <a:ext cx="6858000" cy="274320"/>
          </a:xfrm>
          <a:prstGeom prst="rect">
            <a:avLst/>
          </a:prstGeom>
          <a:noFill/>
          <a:ln/>
        </p:spPr>
        <p:txBody>
          <a:bodyPr wrap="square" lIns="0" tIns="0" rIns="0" bIns="0" rtlCol="0" anchor="ctr"/>
          <a:lstStyle/>
          <a:p>
            <a:pPr indent="0" marL="0">
              <a:buNone/>
            </a:pPr>
            <a:r>
              <a:rPr lang="en-US" sz="1000" dirty="0">
                <a:solidFill>
                  <a:srgbClr val="5C7280"/>
                </a:solidFill>
                <a:latin typeface="Calibri" pitchFamily="34" charset="0"/>
                <a:ea typeface="Calibri" pitchFamily="34" charset="-122"/>
                <a:cs typeface="Calibri" pitchFamily="34" charset="-120"/>
              </a:rPr>
              <a:t>Slide 5 of 6</a:t>
            </a:r>
            <a:endParaRPr lang="en-US" sz="1000" dirty="0"/>
          </a:p>
        </p:txBody>
      </p:sp>
      <p:sp>
        <p:nvSpPr>
          <p:cNvPr id="27" name="Oval 26"/>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F2536"/>
        </a:solidFill>
      </p:bgPr>
    </p:bg>
    <p:spTree>
      <p:nvGrpSpPr>
        <p:cNvPr id="1" name=""/>
        <p:cNvGrpSpPr/>
        <p:nvPr/>
      </p:nvGrpSpPr>
      <p:grpSpPr>
        <a:xfrm>
          <a:off x="0" y="0"/>
          <a:ext cx="0" cy="0"/>
          <a:chOff x="0" y="0"/>
          <a:chExt cx="0" cy="0"/>
        </a:xfrm>
      </p:grpSpPr>
      <p:sp>
        <p:nvSpPr>
          <p:cNvPr id="2" name="Shape 0"/>
          <p:cNvSpPr/>
          <p:nvPr/>
        </p:nvSpPr>
        <p:spPr>
          <a:xfrm>
            <a:off x="0" y="0"/>
            <a:ext cx="320040" cy="6858000"/>
          </a:xfrm>
          <a:prstGeom prst="rect">
            <a:avLst/>
          </a:prstGeom>
          <a:solidFill>
            <a:srgbClr val="028090"/>
          </a:solidFill>
          <a:ln w="12700">
            <a:solidFill>
              <a:srgbClr val="028090"/>
            </a:solidFill>
            <a:prstDash val="solid"/>
          </a:ln>
        </p:spPr>
      </p:sp>
      <p:sp>
        <p:nvSpPr>
          <p:cNvPr id="3" name="Shape 1"/>
          <p:cNvSpPr/>
          <p:nvPr/>
        </p:nvSpPr>
        <p:spPr>
          <a:xfrm>
            <a:off x="320040" y="0"/>
            <a:ext cx="91440" cy="6858000"/>
          </a:xfrm>
          <a:prstGeom prst="rect">
            <a:avLst/>
          </a:prstGeom>
          <a:solidFill>
            <a:srgbClr val="02C39A"/>
          </a:solidFill>
          <a:ln w="12700">
            <a:solidFill>
              <a:srgbClr val="02C39A"/>
            </a:solidFill>
            <a:prstDash val="solid"/>
          </a:ln>
        </p:spPr>
      </p:sp>
      <p:sp>
        <p:nvSpPr>
          <p:cNvPr id="4" name="Text 2"/>
          <p:cNvSpPr/>
          <p:nvPr/>
        </p:nvSpPr>
        <p:spPr>
          <a:xfrm>
            <a:off x="914400" y="640080"/>
            <a:ext cx="10058400" cy="457200"/>
          </a:xfrm>
          <a:prstGeom prst="rect">
            <a:avLst/>
          </a:prstGeom>
          <a:noFill/>
          <a:ln/>
        </p:spPr>
        <p:txBody>
          <a:bodyPr wrap="square" lIns="0" tIns="0" rIns="0" bIns="0" rtlCol="0" anchor="ctr"/>
          <a:lstStyle/>
          <a:p>
            <a:pPr indent="0" marL="0">
              <a:buNone/>
            </a:pPr>
            <a:r>
              <a:rPr lang="en-US" sz="1400" b="1" spc="600" kern="0" dirty="0">
                <a:solidFill>
                  <a:srgbClr val="02C39A"/>
                </a:solidFill>
                <a:latin typeface="Calibri" pitchFamily="34" charset="0"/>
                <a:ea typeface="Calibri" pitchFamily="34" charset="-122"/>
                <a:cs typeface="Calibri" pitchFamily="34" charset="-120"/>
              </a:rPr>
              <a:t>THE TAKEAWAY</a:t>
            </a:r>
            <a:endParaRPr lang="en-US" sz="1400" dirty="0"/>
          </a:p>
        </p:txBody>
      </p:sp>
      <p:sp>
        <p:nvSpPr>
          <p:cNvPr id="5" name="Text 3"/>
          <p:cNvSpPr/>
          <p:nvPr/>
        </p:nvSpPr>
        <p:spPr>
          <a:xfrm>
            <a:off x="914400" y="1143000"/>
            <a:ext cx="10058400" cy="1005840"/>
          </a:xfrm>
          <a:prstGeom prst="rect">
            <a:avLst/>
          </a:prstGeom>
          <a:noFill/>
          <a:ln/>
        </p:spPr>
        <p:txBody>
          <a:bodyPr wrap="square" lIns="0" tIns="0" rIns="0" bIns="0" rtlCol="0" anchor="ctr"/>
          <a:lstStyle/>
          <a:p>
            <a:pPr indent="0" marL="0">
              <a:buNone/>
            </a:pPr>
            <a:r>
              <a:rPr lang="en-US" sz="5400" b="1" dirty="0">
                <a:solidFill>
                  <a:srgbClr val="FFFFFF"/>
                </a:solidFill>
                <a:latin typeface="Calibri" pitchFamily="34" charset="0"/>
                <a:ea typeface="Calibri" pitchFamily="34" charset="-122"/>
                <a:cs typeface="Calibri" pitchFamily="34" charset="-120"/>
              </a:rPr>
              <a:t>Train. Optimize. Deploy.</a:t>
            </a:r>
            <a:endParaRPr lang="en-US" sz="5400" dirty="0"/>
          </a:p>
        </p:txBody>
      </p:sp>
      <p:sp>
        <p:nvSpPr>
          <p:cNvPr id="6" name="Text 4"/>
          <p:cNvSpPr/>
          <p:nvPr/>
        </p:nvSpPr>
        <p:spPr>
          <a:xfrm>
            <a:off x="914400" y="2286000"/>
            <a:ext cx="10332720" cy="914400"/>
          </a:xfrm>
          <a:prstGeom prst="rect">
            <a:avLst/>
          </a:prstGeom>
          <a:noFill/>
          <a:ln/>
        </p:spPr>
        <p:txBody>
          <a:bodyPr wrap="square" lIns="0" tIns="0" rIns="0" bIns="0" rtlCol="0" anchor="ctr"/>
          <a:lstStyle/>
          <a:p>
            <a:pPr indent="0" marL="0">
              <a:buNone/>
            </a:pPr>
            <a:r>
              <a:rPr lang="en-US" sz="2000" dirty="0">
                <a:solidFill>
                  <a:srgbClr val="E8F1F2"/>
                </a:solidFill>
                <a:latin typeface="Calibri" pitchFamily="34" charset="0"/>
                <a:ea typeface="Calibri" pitchFamily="34" charset="-122"/>
                <a:cs typeface="Calibri" pitchFamily="34" charset="-120"/>
              </a:rPr>
              <a:t>Real agent value comes from sending the same agent back into the same store, again and again — each trip leaner than the last.</a:t>
            </a:r>
            <a:endParaRPr lang="en-US" sz="2000" dirty="0"/>
          </a:p>
        </p:txBody>
      </p:sp>
      <p:sp>
        <p:nvSpPr>
          <p:cNvPr id="7" name="Shape 5"/>
          <p:cNvSpPr/>
          <p:nvPr/>
        </p:nvSpPr>
        <p:spPr>
          <a:xfrm>
            <a:off x="571500" y="3749040"/>
            <a:ext cx="3520440" cy="2377440"/>
          </a:xfrm>
          <a:prstGeom prst="rect">
            <a:avLst/>
          </a:prstGeom>
          <a:solidFill>
            <a:srgbClr val="1A3A4D"/>
          </a:solidFill>
          <a:ln w="12700">
            <a:solidFill>
              <a:srgbClr val="028090"/>
            </a:solidFill>
            <a:prstDash val="solid"/>
          </a:ln>
        </p:spPr>
      </p:sp>
      <p:sp>
        <p:nvSpPr>
          <p:cNvPr id="8" name="Shape 6"/>
          <p:cNvSpPr/>
          <p:nvPr/>
        </p:nvSpPr>
        <p:spPr>
          <a:xfrm>
            <a:off x="571500" y="3749040"/>
            <a:ext cx="3520440" cy="73152"/>
          </a:xfrm>
          <a:prstGeom prst="rect">
            <a:avLst/>
          </a:prstGeom>
          <a:solidFill>
            <a:srgbClr val="028090"/>
          </a:solidFill>
          <a:ln w="12700">
            <a:solidFill>
              <a:srgbClr val="028090"/>
            </a:solidFill>
            <a:prstDash val="solid"/>
          </a:ln>
        </p:spPr>
      </p:sp>
      <p:sp>
        <p:nvSpPr>
          <p:cNvPr id="9" name="Shape 7"/>
          <p:cNvSpPr/>
          <p:nvPr/>
        </p:nvSpPr>
        <p:spPr>
          <a:xfrm>
            <a:off x="891540" y="4069080"/>
            <a:ext cx="640080" cy="640080"/>
          </a:xfrm>
          <a:prstGeom prst="ellipse">
            <a:avLst/>
          </a:prstGeom>
          <a:solidFill>
            <a:srgbClr val="E8F1F2"/>
          </a:solidFill>
          <a:ln w="12700">
            <a:solidFill>
              <a:srgbClr val="E8F1F2"/>
            </a:solidFill>
            <a:prstDash val="solid"/>
          </a:ln>
        </p:spPr>
      </p:sp>
      <p:pic>
        <p:nvPicPr>
          <p:cNvPr id="10" name="Image 0" descr="preencoded.png">    </p:cNvPr>
          <p:cNvPicPr>
            <a:picLocks noChangeAspect="1"/>
          </p:cNvPicPr>
          <p:nvPr/>
        </p:nvPicPr>
        <p:blipFill>
          <a:blip r:embed="rId1"/>
          <a:stretch>
            <a:fillRect/>
          </a:stretch>
        </p:blipFill>
        <p:spPr>
          <a:xfrm>
            <a:off x="1001268" y="4178808"/>
            <a:ext cx="420624" cy="420624"/>
          </a:xfrm>
          <a:prstGeom prst="rect">
            <a:avLst/>
          </a:prstGeom>
        </p:spPr>
      </p:pic>
      <p:sp>
        <p:nvSpPr>
          <p:cNvPr id="11" name="Text 8"/>
          <p:cNvSpPr/>
          <p:nvPr/>
        </p:nvSpPr>
        <p:spPr>
          <a:xfrm>
            <a:off x="1668780" y="4114800"/>
            <a:ext cx="2240280" cy="365760"/>
          </a:xfrm>
          <a:prstGeom prst="rect">
            <a:avLst/>
          </a:prstGeom>
          <a:noFill/>
          <a:ln/>
        </p:spPr>
        <p:txBody>
          <a:bodyPr wrap="square" lIns="0" tIns="0" rIns="0" bIns="0" rtlCol="0" anchor="ctr"/>
          <a:lstStyle/>
          <a:p>
            <a:pPr indent="0" marL="0">
              <a:buNone/>
            </a:pPr>
            <a:r>
              <a:rPr lang="en-US" sz="1300" b="1" spc="600" kern="0" dirty="0">
                <a:solidFill>
                  <a:srgbClr val="02C39A"/>
                </a:solidFill>
                <a:latin typeface="Calibri" pitchFamily="34" charset="0"/>
                <a:ea typeface="Calibri" pitchFamily="34" charset="-122"/>
                <a:cs typeface="Calibri" pitchFamily="34" charset="-120"/>
              </a:rPr>
              <a:t>TRAIN</a:t>
            </a:r>
            <a:endParaRPr lang="en-US" sz="1300" dirty="0"/>
          </a:p>
        </p:txBody>
      </p:sp>
      <p:sp>
        <p:nvSpPr>
          <p:cNvPr id="12" name="Text 9"/>
          <p:cNvSpPr/>
          <p:nvPr/>
        </p:nvSpPr>
        <p:spPr>
          <a:xfrm>
            <a:off x="891540" y="4846320"/>
            <a:ext cx="2971800" cy="457200"/>
          </a:xfrm>
          <a:prstGeom prst="rect">
            <a:avLst/>
          </a:prstGeom>
          <a:noFill/>
          <a:ln/>
        </p:spPr>
        <p:txBody>
          <a:bodyPr wrap="square" lIns="0" tIns="0" rIns="0" bIns="0"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Let it explore.</a:t>
            </a:r>
            <a:endParaRPr lang="en-US" sz="1800" dirty="0"/>
          </a:p>
        </p:txBody>
      </p:sp>
      <p:sp>
        <p:nvSpPr>
          <p:cNvPr id="13" name="Text 10"/>
          <p:cNvSpPr/>
          <p:nvPr/>
        </p:nvSpPr>
        <p:spPr>
          <a:xfrm>
            <a:off x="891540" y="5349240"/>
            <a:ext cx="2971800" cy="731520"/>
          </a:xfrm>
          <a:prstGeom prst="rect">
            <a:avLst/>
          </a:prstGeom>
          <a:noFill/>
          <a:ln/>
        </p:spPr>
        <p:txBody>
          <a:bodyPr wrap="square" lIns="0" tIns="0" rIns="0" bIns="0" rtlCol="0" anchor="t"/>
          <a:lstStyle/>
          <a:p>
            <a:pPr indent="0" marL="0">
              <a:buNone/>
            </a:pPr>
            <a:r>
              <a:rPr lang="en-US" sz="1200" dirty="0">
                <a:solidFill>
                  <a:srgbClr val="E8F1F2"/>
                </a:solidFill>
                <a:latin typeface="Calibri" pitchFamily="34" charset="0"/>
                <a:ea typeface="Calibri" pitchFamily="34" charset="-122"/>
                <a:cs typeface="Calibri" pitchFamily="34" charset="-120"/>
              </a:rPr>
              <a:t>First runs are messy. The agent has to see the whole store before it knows what matters.</a:t>
            </a:r>
            <a:endParaRPr lang="en-US" sz="1200" dirty="0"/>
          </a:p>
        </p:txBody>
      </p:sp>
      <p:sp>
        <p:nvSpPr>
          <p:cNvPr id="14" name="Shape 11"/>
          <p:cNvSpPr/>
          <p:nvPr/>
        </p:nvSpPr>
        <p:spPr>
          <a:xfrm>
            <a:off x="4320540" y="3749040"/>
            <a:ext cx="3520440" cy="2377440"/>
          </a:xfrm>
          <a:prstGeom prst="rect">
            <a:avLst/>
          </a:prstGeom>
          <a:solidFill>
            <a:srgbClr val="1A3A4D"/>
          </a:solidFill>
          <a:ln w="12700">
            <a:solidFill>
              <a:srgbClr val="028090"/>
            </a:solidFill>
            <a:prstDash val="solid"/>
          </a:ln>
        </p:spPr>
      </p:sp>
      <p:sp>
        <p:nvSpPr>
          <p:cNvPr id="15" name="Shape 12"/>
          <p:cNvSpPr/>
          <p:nvPr/>
        </p:nvSpPr>
        <p:spPr>
          <a:xfrm>
            <a:off x="4320540" y="3749040"/>
            <a:ext cx="3520440" cy="73152"/>
          </a:xfrm>
          <a:prstGeom prst="rect">
            <a:avLst/>
          </a:prstGeom>
          <a:solidFill>
            <a:srgbClr val="028090"/>
          </a:solidFill>
          <a:ln w="12700">
            <a:solidFill>
              <a:srgbClr val="028090"/>
            </a:solidFill>
            <a:prstDash val="solid"/>
          </a:ln>
        </p:spPr>
      </p:sp>
      <p:sp>
        <p:nvSpPr>
          <p:cNvPr id="16" name="Shape 13"/>
          <p:cNvSpPr/>
          <p:nvPr/>
        </p:nvSpPr>
        <p:spPr>
          <a:xfrm>
            <a:off x="4640580" y="4069080"/>
            <a:ext cx="640080" cy="640080"/>
          </a:xfrm>
          <a:prstGeom prst="ellipse">
            <a:avLst/>
          </a:prstGeom>
          <a:solidFill>
            <a:srgbClr val="E8F1F2"/>
          </a:solidFill>
          <a:ln w="12700">
            <a:solidFill>
              <a:srgbClr val="E8F1F2"/>
            </a:solidFill>
            <a:prstDash val="solid"/>
          </a:ln>
        </p:spPr>
      </p:sp>
      <p:pic>
        <p:nvPicPr>
          <p:cNvPr id="17" name="Image 1" descr="preencoded.png">    </p:cNvPr>
          <p:cNvPicPr>
            <a:picLocks noChangeAspect="1"/>
          </p:cNvPicPr>
          <p:nvPr/>
        </p:nvPicPr>
        <p:blipFill>
          <a:blip r:embed="rId2"/>
          <a:stretch>
            <a:fillRect/>
          </a:stretch>
        </p:blipFill>
        <p:spPr>
          <a:xfrm>
            <a:off x="4750308" y="4178808"/>
            <a:ext cx="420624" cy="420624"/>
          </a:xfrm>
          <a:prstGeom prst="rect">
            <a:avLst/>
          </a:prstGeom>
        </p:spPr>
      </p:pic>
      <p:sp>
        <p:nvSpPr>
          <p:cNvPr id="18" name="Text 14"/>
          <p:cNvSpPr/>
          <p:nvPr/>
        </p:nvSpPr>
        <p:spPr>
          <a:xfrm>
            <a:off x="5417820" y="4114800"/>
            <a:ext cx="2240280" cy="365760"/>
          </a:xfrm>
          <a:prstGeom prst="rect">
            <a:avLst/>
          </a:prstGeom>
          <a:noFill/>
          <a:ln/>
        </p:spPr>
        <p:txBody>
          <a:bodyPr wrap="square" lIns="0" tIns="0" rIns="0" bIns="0" rtlCol="0" anchor="ctr"/>
          <a:lstStyle/>
          <a:p>
            <a:pPr indent="0" marL="0">
              <a:buNone/>
            </a:pPr>
            <a:r>
              <a:rPr lang="en-US" sz="1300" b="1" spc="600" kern="0" dirty="0">
                <a:solidFill>
                  <a:srgbClr val="02C39A"/>
                </a:solidFill>
                <a:latin typeface="Calibri" pitchFamily="34" charset="0"/>
                <a:ea typeface="Calibri" pitchFamily="34" charset="-122"/>
                <a:cs typeface="Calibri" pitchFamily="34" charset="-120"/>
              </a:rPr>
              <a:t>OPTIMIZE</a:t>
            </a:r>
            <a:endParaRPr lang="en-US" sz="1300" dirty="0"/>
          </a:p>
        </p:txBody>
      </p:sp>
      <p:sp>
        <p:nvSpPr>
          <p:cNvPr id="19" name="Text 15"/>
          <p:cNvSpPr/>
          <p:nvPr/>
        </p:nvSpPr>
        <p:spPr>
          <a:xfrm>
            <a:off x="4640580" y="4846320"/>
            <a:ext cx="2971800" cy="457200"/>
          </a:xfrm>
          <a:prstGeom prst="rect">
            <a:avLst/>
          </a:prstGeom>
          <a:noFill/>
          <a:ln/>
        </p:spPr>
        <p:txBody>
          <a:bodyPr wrap="square" lIns="0" tIns="0" rIns="0" bIns="0"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Cut the context.</a:t>
            </a:r>
            <a:endParaRPr lang="en-US" sz="1800" dirty="0"/>
          </a:p>
        </p:txBody>
      </p:sp>
      <p:sp>
        <p:nvSpPr>
          <p:cNvPr id="20" name="Text 16"/>
          <p:cNvSpPr/>
          <p:nvPr/>
        </p:nvSpPr>
        <p:spPr>
          <a:xfrm>
            <a:off x="4640580" y="5349240"/>
            <a:ext cx="2971800" cy="731520"/>
          </a:xfrm>
          <a:prstGeom prst="rect">
            <a:avLst/>
          </a:prstGeom>
          <a:noFill/>
          <a:ln/>
        </p:spPr>
        <p:txBody>
          <a:bodyPr wrap="square" lIns="0" tIns="0" rIns="0" bIns="0" rtlCol="0" anchor="t"/>
          <a:lstStyle/>
          <a:p>
            <a:pPr indent="0" marL="0">
              <a:buNone/>
            </a:pPr>
            <a:r>
              <a:rPr lang="en-US" sz="1200" dirty="0">
                <a:solidFill>
                  <a:srgbClr val="E8F1F2"/>
                </a:solidFill>
                <a:latin typeface="Calibri" pitchFamily="34" charset="0"/>
                <a:ea typeface="Calibri" pitchFamily="34" charset="-122"/>
                <a:cs typeface="Calibri" pitchFamily="34" charset="-120"/>
              </a:rPr>
              <a:t>Strip away aisles it never visits. Tighter memory = faster decisions and lower cost.</a:t>
            </a:r>
            <a:endParaRPr lang="en-US" sz="1200" dirty="0"/>
          </a:p>
        </p:txBody>
      </p:sp>
      <p:sp>
        <p:nvSpPr>
          <p:cNvPr id="21" name="Shape 17"/>
          <p:cNvSpPr/>
          <p:nvPr/>
        </p:nvSpPr>
        <p:spPr>
          <a:xfrm>
            <a:off x="8069580" y="3749040"/>
            <a:ext cx="3520440" cy="2377440"/>
          </a:xfrm>
          <a:prstGeom prst="rect">
            <a:avLst/>
          </a:prstGeom>
          <a:solidFill>
            <a:srgbClr val="1A3A4D"/>
          </a:solidFill>
          <a:ln w="12700">
            <a:solidFill>
              <a:srgbClr val="028090"/>
            </a:solidFill>
            <a:prstDash val="solid"/>
          </a:ln>
        </p:spPr>
      </p:sp>
      <p:sp>
        <p:nvSpPr>
          <p:cNvPr id="22" name="Shape 18"/>
          <p:cNvSpPr/>
          <p:nvPr/>
        </p:nvSpPr>
        <p:spPr>
          <a:xfrm>
            <a:off x="8069580" y="3749040"/>
            <a:ext cx="3520440" cy="73152"/>
          </a:xfrm>
          <a:prstGeom prst="rect">
            <a:avLst/>
          </a:prstGeom>
          <a:solidFill>
            <a:srgbClr val="02C39A"/>
          </a:solidFill>
          <a:ln w="12700">
            <a:solidFill>
              <a:srgbClr val="028090"/>
            </a:solidFill>
            <a:prstDash val="solid"/>
          </a:ln>
        </p:spPr>
      </p:sp>
      <p:sp>
        <p:nvSpPr>
          <p:cNvPr id="23" name="Shape 19"/>
          <p:cNvSpPr/>
          <p:nvPr/>
        </p:nvSpPr>
        <p:spPr>
          <a:xfrm>
            <a:off x="8389620" y="4069080"/>
            <a:ext cx="640080" cy="640080"/>
          </a:xfrm>
          <a:prstGeom prst="ellipse">
            <a:avLst/>
          </a:prstGeom>
          <a:solidFill>
            <a:srgbClr val="E8F1F2"/>
          </a:solidFill>
          <a:ln w="12700">
            <a:solidFill>
              <a:srgbClr val="E8F1F2"/>
            </a:solidFill>
            <a:prstDash val="solid"/>
          </a:ln>
        </p:spPr>
      </p:sp>
      <p:pic>
        <p:nvPicPr>
          <p:cNvPr id="24" name="Image 2" descr="preencoded.png">    </p:cNvPr>
          <p:cNvPicPr>
            <a:picLocks noChangeAspect="1"/>
          </p:cNvPicPr>
          <p:nvPr/>
        </p:nvPicPr>
        <p:blipFill>
          <a:blip r:embed="rId3"/>
          <a:stretch>
            <a:fillRect/>
          </a:stretch>
        </p:blipFill>
        <p:spPr>
          <a:xfrm>
            <a:off x="8499348" y="4178808"/>
            <a:ext cx="420624" cy="420624"/>
          </a:xfrm>
          <a:prstGeom prst="rect">
            <a:avLst/>
          </a:prstGeom>
        </p:spPr>
      </p:pic>
      <p:sp>
        <p:nvSpPr>
          <p:cNvPr id="25" name="Text 20"/>
          <p:cNvSpPr/>
          <p:nvPr/>
        </p:nvSpPr>
        <p:spPr>
          <a:xfrm>
            <a:off x="9166860" y="4114800"/>
            <a:ext cx="2240280" cy="365760"/>
          </a:xfrm>
          <a:prstGeom prst="rect">
            <a:avLst/>
          </a:prstGeom>
          <a:noFill/>
          <a:ln/>
        </p:spPr>
        <p:txBody>
          <a:bodyPr wrap="square" lIns="0" tIns="0" rIns="0" bIns="0" rtlCol="0" anchor="ctr"/>
          <a:lstStyle/>
          <a:p>
            <a:pPr indent="0" marL="0">
              <a:buNone/>
            </a:pPr>
            <a:r>
              <a:rPr lang="en-US" sz="1300" b="1" spc="600" kern="0" dirty="0">
                <a:solidFill>
                  <a:srgbClr val="02C39A"/>
                </a:solidFill>
                <a:latin typeface="Calibri" pitchFamily="34" charset="0"/>
                <a:ea typeface="Calibri" pitchFamily="34" charset="-122"/>
                <a:cs typeface="Calibri" pitchFamily="34" charset="-120"/>
              </a:rPr>
              <a:t>DEPLOY</a:t>
            </a:r>
            <a:endParaRPr lang="en-US" sz="1300" dirty="0"/>
          </a:p>
        </p:txBody>
      </p:sp>
      <p:sp>
        <p:nvSpPr>
          <p:cNvPr id="26" name="Text 21"/>
          <p:cNvSpPr/>
          <p:nvPr/>
        </p:nvSpPr>
        <p:spPr>
          <a:xfrm>
            <a:off x="8389620" y="4846320"/>
            <a:ext cx="2971800" cy="457200"/>
          </a:xfrm>
          <a:prstGeom prst="rect">
            <a:avLst/>
          </a:prstGeom>
          <a:noFill/>
          <a:ln/>
        </p:spPr>
        <p:txBody>
          <a:bodyPr wrap="square" lIns="0" tIns="0" rIns="0" bIns="0"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Run it on repeat.</a:t>
            </a:r>
            <a:endParaRPr lang="en-US" sz="1800" dirty="0"/>
          </a:p>
        </p:txBody>
      </p:sp>
      <p:sp>
        <p:nvSpPr>
          <p:cNvPr id="27" name="Text 22"/>
          <p:cNvSpPr/>
          <p:nvPr/>
        </p:nvSpPr>
        <p:spPr>
          <a:xfrm>
            <a:off x="8389620" y="5349240"/>
            <a:ext cx="2971800" cy="731520"/>
          </a:xfrm>
          <a:prstGeom prst="rect">
            <a:avLst/>
          </a:prstGeom>
          <a:noFill/>
          <a:ln/>
        </p:spPr>
        <p:txBody>
          <a:bodyPr wrap="square" lIns="0" tIns="0" rIns="0" bIns="0" rtlCol="0" anchor="t"/>
          <a:lstStyle/>
          <a:p>
            <a:pPr indent="0" marL="0">
              <a:buNone/>
            </a:pPr>
            <a:r>
              <a:rPr lang="en-US" sz="1200" dirty="0">
                <a:solidFill>
                  <a:srgbClr val="E8F1F2"/>
                </a:solidFill>
                <a:latin typeface="Calibri" pitchFamily="34" charset="0"/>
                <a:ea typeface="Calibri" pitchFamily="34" charset="-122"/>
                <a:cs typeface="Calibri" pitchFamily="34" charset="-120"/>
              </a:rPr>
              <a:t>Same task, same agent, every week. Efficient, predictable, and quietly compounding.</a:t>
            </a:r>
            <a:endParaRPr lang="en-US" sz="1200" dirty="0"/>
          </a:p>
        </p:txBody>
      </p:sp>
      <p:sp>
        <p:nvSpPr>
          <p:cNvPr id="28" name="Text 23"/>
          <p:cNvSpPr/>
          <p:nvPr/>
        </p:nvSpPr>
        <p:spPr>
          <a:xfrm>
            <a:off x="914400" y="6263640"/>
            <a:ext cx="10332720" cy="411480"/>
          </a:xfrm>
          <a:prstGeom prst="rect">
            <a:avLst/>
          </a:prstGeom>
          <a:noFill/>
          <a:ln/>
        </p:spPr>
        <p:txBody>
          <a:bodyPr wrap="square" lIns="0" tIns="0" rIns="0" bIns="0" rtlCol="0" anchor="ctr"/>
          <a:lstStyle/>
          <a:p>
            <a:pPr indent="0" marL="0">
              <a:buNone/>
            </a:pPr>
            <a:r>
              <a:rPr lang="en-US" sz="1400" i="1" dirty="0">
                <a:solidFill>
                  <a:srgbClr val="02C39A"/>
                </a:solidFill>
                <a:latin typeface="Calibri" pitchFamily="34" charset="0"/>
                <a:ea typeface="Calibri" pitchFamily="34" charset="-122"/>
                <a:cs typeface="Calibri" pitchFamily="34" charset="-120"/>
              </a:rPr>
              <a:t>Agents get good at one thing by doing it on repeat — with blinders on.</a:t>
            </a:r>
            <a:endParaRPr lang="en-US" sz="1400" dirty="0"/>
          </a:p>
        </p:txBody>
      </p:sp>
      <p:sp>
        <p:nvSpPr>
          <p:cNvPr id="29" name="Oval 28"/>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Slide 1</vt:lpstr>
      <vt:lpstr>Slide 2</vt:lpstr>
      <vt:lpstr>Slide 3</vt:lpstr>
      <vt:lpstr>Slide 4</vt:lpstr>
      <vt:lpstr>Slide 5</vt:lpstr>
      <vt:lpstr>Slide 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Grocery Store Analogy: How AI Agents Evolve</dc:title>
  <dc:subject>PptxGenJS Presentation</dc:subject>
  <dc:creator>Peter Galloway</dc:creator>
  <cp:lastModifiedBy>Peter Galloway</cp:lastModifiedBy>
  <cp:revision>1</cp:revision>
  <dcterms:created xsi:type="dcterms:W3CDTF">2026-05-24T15:54:39Z</dcterms:created>
  <dcterms:modified xsi:type="dcterms:W3CDTF">2026-05-24T15:54:39Z</dcterms:modified>
</cp:coreProperties>
</file>